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2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9D54426-0D55-4090-B26D-21FDF2AF54E8}" type="datetimeFigureOut">
              <a:rPr lang="en-US" smtClean="0"/>
              <a:pPr/>
              <a:t>2/23/2021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9ABB29F-3037-42C2-9F64-68E0AE35FE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9D54426-0D55-4090-B26D-21FDF2AF54E8}"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A9D54426-0D55-4090-B26D-21FDF2AF54E8}"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ABB29F-3037-42C2-9F64-68E0AE35FEE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D54426-0D55-4090-B26D-21FDF2AF54E8}"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A9D54426-0D55-4090-B26D-21FDF2AF54E8}" type="datetimeFigureOut">
              <a:rPr lang="en-US" smtClean="0"/>
              <a:pPr/>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A9D54426-0D55-4090-B26D-21FDF2AF54E8}" type="datetimeFigureOut">
              <a:rPr lang="en-US" smtClean="0"/>
              <a:pPr/>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D54426-0D55-4090-B26D-21FDF2AF54E8}" type="datetimeFigureOut">
              <a:rPr lang="en-US" smtClean="0"/>
              <a:pPr/>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A9D54426-0D55-4090-B26D-21FDF2AF54E8}"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ABB29F-3037-42C2-9F64-68E0AE35FE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A9D54426-0D55-4090-B26D-21FDF2AF54E8}"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9ABB29F-3037-42C2-9F64-68E0AE35FEE1}"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9D54426-0D55-4090-B26D-21FDF2AF54E8}" type="datetimeFigureOut">
              <a:rPr lang="en-US" smtClean="0"/>
              <a:pPr/>
              <a:t>2/23/2021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9ABB29F-3037-42C2-9F64-68E0AE35FEE1}"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828800" y="1941255"/>
            <a:ext cx="5257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tab pos="4684713" algn="l"/>
              </a:tabLst>
            </a:pPr>
            <a:r>
              <a:rPr kumimoji="0" lang="ar-IQ" sz="80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الانزيمات </a:t>
            </a:r>
            <a:r>
              <a:rPr kumimoji="0" lang="en-US" sz="80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Enzymes</a:t>
            </a:r>
            <a:endParaRPr kumimoji="0" lang="en-US" sz="8000" b="0" i="0" u="none" strike="noStrike" cap="none" normalizeH="0" baseline="0" dirty="0">
              <a:ln>
                <a:noFill/>
              </a:ln>
              <a:solidFill>
                <a:srgbClr val="FFFF00"/>
              </a:solidFill>
              <a:effectLst/>
              <a:latin typeface="Arial" pitchFamily="34" charset="0"/>
              <a:cs typeface="Arial" pitchFamily="34" charset="0"/>
            </a:endParaRPr>
          </a:p>
        </p:txBody>
      </p:sp>
    </p:spTree>
  </p:cSld>
  <p:clrMapOvr>
    <a:masterClrMapping/>
  </p:clrMapOvr>
  <p:transition spd="slow">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0" y="1051055"/>
            <a:ext cx="91440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ثالثا: إنزيمات التحلل المائي </a:t>
            </a:r>
            <a:r>
              <a:rPr kumimoji="0" lang="en-US" sz="28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Hydrolases</a:t>
            </a: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و هي تقوم بتحطيم بعض الروابط بإضافة الماء ، و منها الإنزيمات التي تعمل على تميؤ الروابط الجلايكوسيدية و الإسترية و الببتيدية مثل إنزيم</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Amylase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و </a:t>
            </a:r>
            <a:r>
              <a:rPr kumimoji="0" lang="en-US" sz="2800" b="1" i="0" u="none" strike="noStrike" cap="none" normalizeH="0" baseline="0" dirty="0" err="1">
                <a:ln>
                  <a:noFill/>
                </a:ln>
                <a:solidFill>
                  <a:srgbClr val="FFC000"/>
                </a:solidFill>
                <a:effectLst/>
                <a:latin typeface="Times New Roman" pitchFamily="18" charset="0"/>
                <a:ea typeface="Calibri" pitchFamily="34" charset="0"/>
                <a:cs typeface="Times New Roman" pitchFamily="18" charset="0"/>
              </a:rPr>
              <a:t>Sucrase</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رابعا: إنزيمات الفصل أو الحذف</a:t>
            </a:r>
            <a:r>
              <a:rPr kumimoji="0" lang="en-US" sz="28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Layases</a:t>
            </a: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تعمل على نزع مجموعة كيميائية من المادة الهدف دون إضافة الماء، حيث يحل محل ذرات المجموعة المنزوعة رابطة مزدوجة مثل فصل مجموعة الأمين في صورة أمونيا</a:t>
            </a:r>
            <a:endParaRPr kumimoji="0" lang="en-US" sz="2800" b="0" i="0" u="none" strike="noStrike" cap="none" normalizeH="0" baseline="0" dirty="0">
              <a:ln>
                <a:noFill/>
              </a:ln>
              <a:solidFill>
                <a:srgbClr val="FFC000"/>
              </a:solidFill>
              <a:effectLst/>
              <a:latin typeface="Arial" pitchFamily="34" charset="0"/>
              <a:cs typeface="Arial" pitchFamily="34" charset="0"/>
            </a:endParaRPr>
          </a:p>
        </p:txBody>
      </p:sp>
    </p:spTree>
  </p:cSld>
  <p:clrMapOvr>
    <a:masterClrMapping/>
  </p:clrMapOvr>
  <p:transition spd="slow">
    <p:checker dir="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237595"/>
            <a:ext cx="8686800" cy="5047536"/>
          </a:xfrm>
          <a:prstGeom prst="rect">
            <a:avLst/>
          </a:prstGeom>
        </p:spPr>
        <p:txBody>
          <a:bodyPr wrap="square">
            <a:spAutoFit/>
          </a:bodyPr>
          <a:lstStyle/>
          <a:p>
            <a:pPr lvl="0" algn="r" rtl="1" eaLnBrk="0" fontAlgn="base" hangingPunct="0">
              <a:spcBef>
                <a:spcPct val="0"/>
              </a:spcBef>
              <a:spcAft>
                <a:spcPct val="0"/>
              </a:spcAft>
            </a:pPr>
            <a:r>
              <a:rPr kumimoji="0" lang="ar-SA"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خامسا:إنزيمات التشكل</a:t>
            </a:r>
            <a:r>
              <a:rPr kumimoji="0" lang="en-US" sz="28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Isomerases</a:t>
            </a: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p>
          <a:p>
            <a:pPr lvl="0" algn="r" rtl="1" eaLnBrk="0" fontAlgn="base" hangingPunct="0">
              <a:spcBef>
                <a:spcPct val="0"/>
              </a:spcBef>
              <a:spcAft>
                <a:spcPct val="0"/>
              </a:spcAft>
            </a:pPr>
            <a:endParaRPr kumimoji="0" lang="en-US" b="0" i="0" u="none" strike="noStrike" cap="none" normalizeH="0" baseline="0" dirty="0">
              <a:ln>
                <a:noFill/>
              </a:ln>
              <a:solidFill>
                <a:srgbClr val="00B0F0"/>
              </a:solidFill>
              <a:effectLst/>
              <a:latin typeface="Arial" pitchFamily="34" charset="0"/>
              <a:cs typeface="Arial" pitchFamily="34" charset="0"/>
            </a:endParaRPr>
          </a:p>
          <a:p>
            <a:pPr lvl="0" algn="r" rtl="1" eaLnBrk="0" fontAlgn="base" hangingPunct="0">
              <a:spcBef>
                <a:spcPct val="0"/>
              </a:spcBef>
              <a:spcAft>
                <a:spcPct val="0"/>
              </a:spcAf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و تشمل جميع الإنزيمات التي تعمل على تحويل المادة الهدف إلى متشكل آخرمثل تحول الجلوكوز-6فوسفات إلى فركتوز6- فوسفات بواسطة إنزيم فوسفوهيكسوزايزومريز </a:t>
            </a:r>
            <a:r>
              <a:rPr kumimoji="0" lang="en-US" sz="2800" b="1" i="0" u="none" strike="noStrike" cap="none" normalizeH="0" baseline="0" dirty="0" err="1">
                <a:ln>
                  <a:noFill/>
                </a:ln>
                <a:solidFill>
                  <a:srgbClr val="FFC000"/>
                </a:solidFill>
                <a:effectLst/>
                <a:latin typeface="Times New Roman" pitchFamily="18" charset="0"/>
                <a:ea typeface="Calibri" pitchFamily="34" charset="0"/>
                <a:cs typeface="Times New Roman" pitchFamily="18" charset="0"/>
              </a:rPr>
              <a:t>phosphohexose</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a:ln>
                  <a:noFill/>
                </a:ln>
                <a:solidFill>
                  <a:srgbClr val="FFC000"/>
                </a:solidFill>
                <a:effectLst/>
                <a:latin typeface="Times New Roman" pitchFamily="18" charset="0"/>
                <a:ea typeface="Calibri" pitchFamily="34" charset="0"/>
                <a:cs typeface="Times New Roman" pitchFamily="18" charset="0"/>
              </a:rPr>
              <a:t>isomerase</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a:ln>
                <a:noFill/>
              </a:ln>
              <a:solidFill>
                <a:srgbClr val="FFC000"/>
              </a:solidFill>
              <a:effectLst/>
              <a:latin typeface="Arial" pitchFamily="34" charset="0"/>
              <a:cs typeface="Arial" pitchFamily="34" charset="0"/>
            </a:endParaRPr>
          </a:p>
          <a:p>
            <a:pPr lvl="0" algn="r" rtl="1" eaLnBrk="0" fontAlgn="base" hangingPunct="0">
              <a:spcBef>
                <a:spcPct val="0"/>
              </a:spcBef>
              <a:spcAft>
                <a:spcPct val="0"/>
              </a:spcAft>
            </a:pPr>
            <a:endPar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endParaRPr>
          </a:p>
          <a:p>
            <a:pPr lvl="0" algn="r" rtl="1" eaLnBrk="0" fontAlgn="base" hangingPunct="0">
              <a:spcBef>
                <a:spcPct val="0"/>
              </a:spcBef>
              <a:spcAft>
                <a:spcPct val="0"/>
              </a:spcAft>
            </a:pPr>
            <a:r>
              <a:rPr kumimoji="0" lang="ar-SA"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سادسا:إنزيمات الإرتباط</a:t>
            </a:r>
            <a:r>
              <a:rPr kumimoji="0" lang="en-US" sz="28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Ligases</a:t>
            </a: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p>
          <a:p>
            <a:pPr lvl="0" algn="r" rtl="1" eaLnBrk="0" fontAlgn="base" hangingPunct="0">
              <a:spcBef>
                <a:spcPct val="0"/>
              </a:spcBef>
              <a:spcAft>
                <a:spcPct val="0"/>
              </a:spcAft>
            </a:pPr>
            <a:endParaRPr kumimoji="0" lang="en-US" sz="2000" b="0" i="0" u="none" strike="noStrike" cap="none" normalizeH="0" baseline="0" dirty="0">
              <a:ln>
                <a:noFill/>
              </a:ln>
              <a:solidFill>
                <a:srgbClr val="00B0F0"/>
              </a:solidFill>
              <a:effectLst/>
              <a:latin typeface="Arial" pitchFamily="34" charset="0"/>
              <a:cs typeface="Arial" pitchFamily="34" charset="0"/>
            </a:endParaRPr>
          </a:p>
          <a:p>
            <a:pPr lvl="0" algn="r" rtl="1" eaLnBrk="0" fontAlgn="base" hangingPunct="0">
              <a:spcBef>
                <a:spcPct val="0"/>
              </a:spcBef>
              <a:spcAft>
                <a:spcPct val="0"/>
              </a:spcAf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و تشمل جميع الإنزيمات التي تعمل على إنشاء رابطة جديدة من مركبين مختلفين ، و تعتمد في ذلك على الطاقة المختزنة في جزيء أدينوسين ثلاثي الفوسفات</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ATP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مثل إنزيم</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RNA </a:t>
            </a:r>
            <a:r>
              <a:rPr kumimoji="0" lang="en-US" sz="2800" b="1" i="0" u="none" strike="noStrike" cap="none" normalizeH="0" baseline="0" dirty="0" err="1">
                <a:ln>
                  <a:noFill/>
                </a:ln>
                <a:solidFill>
                  <a:srgbClr val="FFC000"/>
                </a:solidFill>
                <a:effectLst/>
                <a:latin typeface="Times New Roman" pitchFamily="18" charset="0"/>
                <a:ea typeface="Calibri" pitchFamily="34" charset="0"/>
                <a:cs typeface="Times New Roman" pitchFamily="18" charset="0"/>
              </a:rPr>
              <a:t>ligase</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الذي يعمل في بناء البروتين في الخلية</a:t>
            </a:r>
            <a:endParaRPr kumimoji="0" lang="ar-SA" sz="2800" b="0" i="0" u="none" strike="noStrike" cap="none" normalizeH="0" baseline="0" dirty="0">
              <a:ln>
                <a:noFill/>
              </a:ln>
              <a:solidFill>
                <a:srgbClr val="FFC000"/>
              </a:solidFill>
              <a:effectLst/>
              <a:latin typeface="Arial" pitchFamily="34" charset="0"/>
              <a:cs typeface="Arial" pitchFamily="34" charset="0"/>
            </a:endParaRPr>
          </a:p>
        </p:txBody>
      </p:sp>
    </p:spTree>
  </p:cSld>
  <p:clrMapOvr>
    <a:masterClrMapping/>
  </p:clrMapOvr>
  <p:transition spd="slow">
    <p:randomBar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0" y="669935"/>
            <a:ext cx="9144000" cy="32162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228600" algn="r"/>
              </a:tabLst>
            </a:pPr>
            <a:r>
              <a:rPr kumimoji="0" lang="ar-SA" sz="2800" b="1" i="0" u="sng" strike="noStrike" cap="none" normalizeH="0" baseline="0" dirty="0">
                <a:ln>
                  <a:noFill/>
                </a:ln>
                <a:solidFill>
                  <a:srgbClr val="FF0000"/>
                </a:solidFill>
                <a:effectLst/>
                <a:latin typeface="Times New Roman" pitchFamily="18" charset="0"/>
                <a:ea typeface="Calibri" pitchFamily="34" charset="0"/>
                <a:cs typeface="Times New Roman" pitchFamily="18" charset="0"/>
              </a:rPr>
              <a:t>أنواع المثبطات: </a:t>
            </a:r>
            <a:endParaRPr kumimoji="0" lang="en-US" sz="2800" b="0" i="0" u="none" strike="noStrike" cap="none" normalizeH="0" baseline="0" dirty="0">
              <a:ln>
                <a:noFill/>
              </a:ln>
              <a:solidFill>
                <a:srgbClr val="FF0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r"/>
              </a:tabLst>
            </a:pPr>
            <a:r>
              <a:rPr kumimoji="0" lang="ar-SA" sz="28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rPr>
              <a:t>هناك ثلاثة انواع من مثبطات الانزيم وهي :</a:t>
            </a:r>
            <a:endParaRPr kumimoji="0" lang="en-US" sz="2800" b="1" i="0" u="none"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r"/>
              </a:tabLst>
            </a:pPr>
            <a:endParaRPr kumimoji="0" lang="en-US" sz="11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r"/>
              </a:tabLst>
            </a:pP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1.التثبيط التنافسي    </a:t>
            </a:r>
            <a: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Competitive Inhibitors </a:t>
            </a:r>
          </a:p>
          <a:p>
            <a:pPr marL="0" marR="0" lvl="0" indent="0" algn="justLow" defTabSz="914400" rtl="1" eaLnBrk="0" fontAlgn="base" latinLnBrk="0" hangingPunct="0">
              <a:lnSpc>
                <a:spcPct val="100000"/>
              </a:lnSpc>
              <a:spcBef>
                <a:spcPct val="0"/>
              </a:spcBef>
              <a:spcAft>
                <a:spcPct val="0"/>
              </a:spcAft>
              <a:buClrTx/>
              <a:buSzTx/>
              <a:buFontTx/>
              <a:buNone/>
              <a:tabLst>
                <a:tab pos="228600" algn="r"/>
              </a:tabLst>
            </a:pPr>
            <a:endParaRPr kumimoji="0" lang="en-US" sz="1200" b="0" i="0" u="none" strike="noStrike" cap="none" normalizeH="0" baseline="0" dirty="0">
              <a:ln>
                <a:noFill/>
              </a:ln>
              <a:solidFill>
                <a:schemeClr val="tx1"/>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228600" algn="r"/>
              </a:tabLst>
            </a:pP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وفيه يكون المثبط له تركيب مشابه للمادة التي يؤثر عليها الانزيم ، اذ أن الانزيم يرتبط بالمادة المتفاعلة مكونا مركبا وسيطا ثم ينفصل معطيا الانزيم ونواتج التحلل فإن المادة المثبطة تتحد مع الانزيم لتماثلها مع المواد المتفاعلة وتظل عالقة لا تنفصل عنه فتوقف نشاطه. ويمكن الاقلال من تأثير هذا النوع من المثبطات بزيادة تركيز مادة التفاعل المستهدفة. </a:t>
            </a:r>
            <a:endParaRPr kumimoji="0" lang="ar-SA" sz="2400" b="0" i="0" u="none" strike="noStrike" cap="none" normalizeH="0" baseline="0" dirty="0">
              <a:ln>
                <a:noFill/>
              </a:ln>
              <a:solidFill>
                <a:schemeClr val="tx1"/>
              </a:solidFill>
              <a:effectLst/>
              <a:latin typeface="Arial" pitchFamily="34" charset="0"/>
              <a:cs typeface="Arial" pitchFamily="34" charset="0"/>
            </a:endParaRPr>
          </a:p>
        </p:txBody>
      </p:sp>
      <p:pic>
        <p:nvPicPr>
          <p:cNvPr id="3" name="Picture 2" descr="comp-in"/>
          <p:cNvPicPr/>
          <p:nvPr/>
        </p:nvPicPr>
        <p:blipFill>
          <a:blip r:embed="rId2" cstate="print"/>
          <a:srcRect b="47408"/>
          <a:stretch>
            <a:fillRect/>
          </a:stretch>
        </p:blipFill>
        <p:spPr bwMode="auto">
          <a:xfrm>
            <a:off x="0" y="3962399"/>
            <a:ext cx="9144000" cy="2895601"/>
          </a:xfrm>
          <a:prstGeom prst="rect">
            <a:avLst/>
          </a:prstGeom>
          <a:noFill/>
        </p:spPr>
      </p:pic>
    </p:spTree>
  </p:cSld>
  <p:clrMapOvr>
    <a:masterClrMapping/>
  </p:clrMapOvr>
  <p:transition spd="slow">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0" y="578079"/>
            <a:ext cx="9144000" cy="33239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tabLst/>
            </a:pPr>
            <a:r>
              <a:rPr lang="en-US" sz="2800" b="1" dirty="0">
                <a:solidFill>
                  <a:srgbClr val="FFFF00"/>
                </a:solidFill>
                <a:latin typeface="Times New Roman" pitchFamily="18" charset="0"/>
                <a:ea typeface="Calibri" pitchFamily="34" charset="0"/>
                <a:cs typeface="Times New Roman" pitchFamily="18" charset="0"/>
              </a:rPr>
              <a:t>.2</a:t>
            </a: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التثبيط غير التنافسي    </a:t>
            </a:r>
            <a: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Non-Competitive Inhibitors </a:t>
            </a:r>
          </a:p>
          <a:p>
            <a:pPr marL="0" marR="0" lvl="0" indent="0" algn="r" defTabSz="914400" rtl="1" eaLnBrk="1" fontAlgn="base" latinLnBrk="0" hangingPunct="1">
              <a:lnSpc>
                <a:spcPct val="100000"/>
              </a:lnSpc>
              <a:spcBef>
                <a:spcPct val="0"/>
              </a:spcBef>
              <a:spcAft>
                <a:spcPct val="0"/>
              </a:spcAft>
              <a:buClrTx/>
              <a:buSzTx/>
              <a:tabLst/>
            </a:pPr>
            <a:endParaRPr kumimoji="0" lang="en-US" sz="800" b="0" i="0" u="none" strike="noStrike" cap="none" normalizeH="0" baseline="0" dirty="0">
              <a:ln>
                <a:noFill/>
              </a:ln>
              <a:solidFill>
                <a:schemeClr val="tx1"/>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chemeClr val="accent2">
                    <a:lumMod val="40000"/>
                    <a:lumOff val="60000"/>
                  </a:schemeClr>
                </a:solidFill>
                <a:effectLst/>
                <a:latin typeface="Times New Roman" pitchFamily="18" charset="0"/>
                <a:ea typeface="Calibri" pitchFamily="34" charset="0"/>
                <a:cs typeface="Times New Roman" pitchFamily="18" charset="0"/>
              </a:rPr>
              <a:t>هي مثبطات ترتبط بالانزيم في مواقع غير تلك التي ترتبط بها المواد المتفاعلة (المراكز النشطة) وتسمى بالمثبطات الغير تنافسية حيث أنها لا تنافس مادة التفاعل ولا تؤثر على ارتباطها بالانزبم ولكن تؤثر على التركيب الثلاثي الفراغي للانزيم وبالتالي تعطل قدرته وكفاءة المراكزه النشطة ، ولا يمكن إزاحة هذا النوع من المثبطات بزيادة تركيز مادة التفاعل ويتوقف درجة التثبيط على تركيز المثبط فقط.</a:t>
            </a:r>
            <a:endParaRPr kumimoji="0" lang="ar-SA" sz="2800" b="0" i="0" u="none" strike="noStrike" cap="none" normalizeH="0" baseline="0" dirty="0">
              <a:ln>
                <a:noFill/>
              </a:ln>
              <a:solidFill>
                <a:schemeClr val="accent2">
                  <a:lumMod val="40000"/>
                  <a:lumOff val="60000"/>
                </a:schemeClr>
              </a:solidFill>
              <a:effectLst/>
              <a:latin typeface="Arial" pitchFamily="34" charset="0"/>
              <a:cs typeface="Arial" pitchFamily="34" charset="0"/>
            </a:endParaRPr>
          </a:p>
        </p:txBody>
      </p:sp>
      <p:pic>
        <p:nvPicPr>
          <p:cNvPr id="3" name="Picture 2" descr="noncomp-in"/>
          <p:cNvPicPr/>
          <p:nvPr/>
        </p:nvPicPr>
        <p:blipFill>
          <a:blip r:embed="rId2" cstate="print"/>
          <a:srcRect/>
          <a:stretch>
            <a:fillRect/>
          </a:stretch>
        </p:blipFill>
        <p:spPr bwMode="auto">
          <a:xfrm>
            <a:off x="0" y="3810000"/>
            <a:ext cx="9144000" cy="3048000"/>
          </a:xfrm>
          <a:prstGeom prst="rect">
            <a:avLst/>
          </a:prstGeom>
          <a:noFill/>
        </p:spPr>
      </p:pic>
    </p:spTree>
  </p:cSld>
  <p:clrMapOvr>
    <a:masterClrMapping/>
  </p:clrMapOvr>
  <p:transition spd="slow">
    <p:strip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16" name="Picture 5" descr="uncomp-in"/>
          <p:cNvPicPr>
            <a:picLocks noChangeAspect="1" noChangeArrowheads="1"/>
          </p:cNvPicPr>
          <p:nvPr/>
        </p:nvPicPr>
        <p:blipFill>
          <a:blip r:embed="rId2" cstate="print"/>
          <a:srcRect/>
          <a:stretch>
            <a:fillRect/>
          </a:stretch>
        </p:blipFill>
        <p:spPr bwMode="auto">
          <a:xfrm>
            <a:off x="0" y="3276600"/>
            <a:ext cx="9144000" cy="3581400"/>
          </a:xfrm>
          <a:prstGeom prst="rect">
            <a:avLst/>
          </a:prstGeom>
          <a:noFill/>
        </p:spPr>
      </p:pic>
      <p:sp>
        <p:nvSpPr>
          <p:cNvPr id="47117" name="Rectangle 13"/>
          <p:cNvSpPr>
            <a:spLocks noChangeArrowheads="1"/>
          </p:cNvSpPr>
          <p:nvPr/>
        </p:nvSpPr>
        <p:spPr bwMode="auto">
          <a:xfrm>
            <a:off x="1666300" y="914400"/>
            <a:ext cx="7249100"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3.التثبيط لا التنافسي        </a:t>
            </a:r>
            <a: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Uncompetitive inhibition </a:t>
            </a:r>
            <a:endParaRPr kumimoji="0" lang="en-US" sz="2800" b="0" i="0" u="none" strike="noStrike" cap="none" normalizeH="0" baseline="0" dirty="0">
              <a:ln>
                <a:noFill/>
              </a:ln>
              <a:solidFill>
                <a:srgbClr val="FFFF00"/>
              </a:solidFill>
              <a:effectLst/>
              <a:latin typeface="Arial" pitchFamily="34" charset="0"/>
              <a:cs typeface="Arial" pitchFamily="34" charset="0"/>
            </a:endParaRPr>
          </a:p>
        </p:txBody>
      </p:sp>
      <p:sp>
        <p:nvSpPr>
          <p:cNvPr id="47118" name="Rectangle 1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47120" name="Rectangle 16"/>
          <p:cNvSpPr>
            <a:spLocks noChangeArrowheads="1"/>
          </p:cNvSpPr>
          <p:nvPr/>
        </p:nvSpPr>
        <p:spPr bwMode="auto">
          <a:xfrm>
            <a:off x="228600" y="1825080"/>
            <a:ext cx="8686800"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ويحدث عندما يكون للناتج </a:t>
            </a: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ا</a:t>
            </a:r>
            <a:r>
              <a:rPr lang="ar-IQ" sz="2800" b="1" dirty="0" smtClean="0">
                <a:latin typeface="Times New Roman" pitchFamily="18" charset="0"/>
                <a:ea typeface="Calibri" pitchFamily="34" charset="0"/>
                <a:cs typeface="Times New Roman" pitchFamily="18" charset="0"/>
              </a:rPr>
              <a:t>لا</a:t>
            </a:r>
            <a:r>
              <a:rPr kumimoji="0" lang="ar-SA"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خير </a:t>
            </a: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القدرة على تثبيط الخطوة الأولى وهي ارتباط المادة المتفاعلة مع الانزيم وبالتالي تثبط كل الخطوات التالية ويثبط التفاعل</a:t>
            </a: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r>
              <a:rPr kumimoji="0" lang="en-US" sz="2800" b="0" i="0" u="none" strike="noStrike" cap="none" normalizeH="0" baseline="0" dirty="0">
                <a:ln>
                  <a:noFill/>
                </a:ln>
                <a:solidFill>
                  <a:schemeClr val="tx1"/>
                </a:solidFill>
                <a:effectLst/>
                <a:latin typeface="Arial" pitchFamily="34" charset="0"/>
                <a:cs typeface="Arial" pitchFamily="34" charset="0"/>
              </a:rPr>
              <a:t> </a:t>
            </a:r>
          </a:p>
        </p:txBody>
      </p:sp>
    </p:spTree>
  </p:cSld>
  <p:clrMapOvr>
    <a:masterClrMapping/>
  </p:clrMapOvr>
  <p:transition spd="slow">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explain the lock and key theory of enzyme action figures"/>
          <p:cNvPicPr/>
          <p:nvPr/>
        </p:nvPicPr>
        <p:blipFill>
          <a:blip r:embed="rId2" cstate="print"/>
          <a:srcRect/>
          <a:stretch>
            <a:fillRect/>
          </a:stretch>
        </p:blipFill>
        <p:spPr bwMode="auto">
          <a:xfrm>
            <a:off x="0" y="3657600"/>
            <a:ext cx="9144000" cy="3200400"/>
          </a:xfrm>
          <a:prstGeom prst="rect">
            <a:avLst/>
          </a:prstGeom>
          <a:noFill/>
          <a:ln w="9525">
            <a:noFill/>
            <a:miter lim="800000"/>
            <a:headEnd/>
            <a:tailEnd/>
          </a:ln>
        </p:spPr>
      </p:pic>
      <p:sp>
        <p:nvSpPr>
          <p:cNvPr id="46087" name="Rectangle 7"/>
          <p:cNvSpPr>
            <a:spLocks noChangeArrowheads="1"/>
          </p:cNvSpPr>
          <p:nvPr/>
        </p:nvSpPr>
        <p:spPr bwMode="auto">
          <a:xfrm>
            <a:off x="5825463" y="722293"/>
            <a:ext cx="3318537" cy="95410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آلية عمل الأنزيمات</a:t>
            </a:r>
            <a:endParaRPr kumimoji="0" lang="en-US" sz="2800" b="0" i="0" u="none" strike="noStrike" cap="none" normalizeH="0" baseline="0" dirty="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r>
              <a:rPr kumimoji="0" lang="ar-IQ" sz="28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اولا</a:t>
            </a:r>
            <a:r>
              <a:rPr kumimoji="0" lang="en-US" sz="28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8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فرضية القفل والمفتاح</a:t>
            </a:r>
            <a:endParaRPr kumimoji="0" lang="en-US" sz="2800" b="0" i="0" u="none" strike="noStrike" cap="none" normalizeH="0" baseline="0" dirty="0">
              <a:ln>
                <a:noFill/>
              </a:ln>
              <a:solidFill>
                <a:srgbClr val="FFFF00"/>
              </a:solidFill>
              <a:effectLst/>
              <a:latin typeface="Arial" pitchFamily="34" charset="0"/>
              <a:cs typeface="Arial" pitchFamily="34" charset="0"/>
            </a:endParaRPr>
          </a:p>
        </p:txBody>
      </p:sp>
      <p:sp>
        <p:nvSpPr>
          <p:cNvPr id="46088" name="Rectangle 8"/>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46091" name="Rectangle 11"/>
          <p:cNvSpPr>
            <a:spLocks noChangeArrowheads="1"/>
          </p:cNvSpPr>
          <p:nvPr/>
        </p:nvSpPr>
        <p:spPr bwMode="auto">
          <a:xfrm>
            <a:off x="0" y="1752600"/>
            <a:ext cx="8991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chemeClr val="accent5">
                    <a:lumMod val="20000"/>
                    <a:lumOff val="80000"/>
                  </a:schemeClr>
                </a:solidFill>
                <a:effectLst/>
                <a:latin typeface="Times New Roman" pitchFamily="18" charset="0"/>
                <a:ea typeface="Calibri" pitchFamily="34" charset="0"/>
                <a:cs typeface="Times New Roman" pitchFamily="18" charset="0"/>
              </a:rPr>
              <a:t>وضعت هذه الفرضية من قبل اميل فيشر اذ افترض ان موقع الارتباط في الأنزيم يشابه دور القفل الذي لا يفتحه إلا مفتاح مخصص له ينطبق شكله على متطلبات هذا القفل ، وهذا ما يؤدي إلى ان جزيئات معينة فقط تستطيع الارتباط بالإنزيم في موقع ارتباطه التفاعلي لتخضع للتفاعلات التي ينجزها الأنزيم</a:t>
            </a:r>
            <a:r>
              <a:rPr kumimoji="0" lang="en-US" sz="2800" b="0" i="0" u="none" strike="noStrike" cap="none" normalizeH="0" baseline="0" dirty="0">
                <a:ln>
                  <a:noFill/>
                </a:ln>
                <a:solidFill>
                  <a:schemeClr val="accent5">
                    <a:lumMod val="20000"/>
                    <a:lumOff val="80000"/>
                  </a:schemeClr>
                </a:solidFill>
                <a:effectLst/>
                <a:latin typeface="Arial" pitchFamily="34" charset="0"/>
                <a:cs typeface="Arial" pitchFamily="34" charset="0"/>
              </a:rPr>
              <a:t> </a:t>
            </a:r>
          </a:p>
        </p:txBody>
      </p:sp>
    </p:spTree>
  </p:cSld>
  <p:clrMapOvr>
    <a:masterClrMapping/>
  </p:clrMapOvr>
  <p:transition spd="slow">
    <p:wheel spokes="8"/>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17"/>
          <p:cNvPicPr>
            <a:picLocks noChangeAspect="1" noChangeArrowheads="1"/>
          </p:cNvPicPr>
          <p:nvPr/>
        </p:nvPicPr>
        <p:blipFill>
          <a:blip r:embed="rId2" cstate="print">
            <a:lum bright="1000"/>
          </a:blip>
          <a:srcRect/>
          <a:stretch>
            <a:fillRect/>
          </a:stretch>
        </p:blipFill>
        <p:spPr bwMode="auto">
          <a:xfrm>
            <a:off x="0" y="3962400"/>
            <a:ext cx="9144000" cy="2895600"/>
          </a:xfrm>
          <a:prstGeom prst="rect">
            <a:avLst/>
          </a:prstGeom>
          <a:noFill/>
        </p:spPr>
      </p:pic>
      <p:sp>
        <p:nvSpPr>
          <p:cNvPr id="45059" name="Rectangle 3"/>
          <p:cNvSpPr>
            <a:spLocks noChangeArrowheads="1"/>
          </p:cNvSpPr>
          <p:nvPr/>
        </p:nvSpPr>
        <p:spPr bwMode="auto">
          <a:xfrm>
            <a:off x="5959936" y="950893"/>
            <a:ext cx="303166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فرضية التوافق المستحث</a:t>
            </a:r>
            <a:endParaRPr kumimoji="0" lang="en-US" sz="2800" b="0" i="0" u="none" strike="noStrike" cap="none" normalizeH="0" baseline="0" dirty="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rgbClr val="FFFF00"/>
              </a:solidFill>
              <a:effectLst/>
              <a:latin typeface="Arial" pitchFamily="34" charset="0"/>
              <a:cs typeface="Arial" pitchFamily="34" charset="0"/>
            </a:endParaRPr>
          </a:p>
        </p:txBody>
      </p:sp>
      <p:sp>
        <p:nvSpPr>
          <p:cNvPr id="45060"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45061" name="Rectangle 5"/>
          <p:cNvSpPr>
            <a:spLocks noChangeArrowheads="1"/>
          </p:cNvSpPr>
          <p:nvPr/>
        </p:nvSpPr>
        <p:spPr bwMode="auto">
          <a:xfrm>
            <a:off x="304800" y="1524000"/>
            <a:ext cx="8839200"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اقترح كوشلاند فرضية معدلة عن فرضية القفل و المفتاح آخذا بعين الإعتبار حركية الجزيئات البروتينية ، حيث افترض أن السلاسل الببتيدية في موقع الإرتباط تستطيع أن تغير مواقعها لتلائم ارتباط بعض الاهداف، كما ان هذه السلاسل الببتيدية تأخذ في شكلها الجديد وضعية تسهل عملها التحفيزي مما يؤدي إلى إنجاز التفاعل الكيميائي المطلوب . </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slow">
    <p:wheel spokes="8"/>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8" name="AutoShape 6"/>
          <p:cNvSpPr>
            <a:spLocks noChangeShapeType="1"/>
          </p:cNvSpPr>
          <p:nvPr/>
        </p:nvSpPr>
        <p:spPr bwMode="auto">
          <a:xfrm>
            <a:off x="2971800" y="2971800"/>
            <a:ext cx="2027238"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4037" name="AutoShape 5"/>
          <p:cNvSpPr>
            <a:spLocks noChangeShapeType="1"/>
          </p:cNvSpPr>
          <p:nvPr/>
        </p:nvSpPr>
        <p:spPr bwMode="auto">
          <a:xfrm flipH="1">
            <a:off x="2971800" y="3124200"/>
            <a:ext cx="2027237"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4036" name="AutoShape 4"/>
          <p:cNvSpPr>
            <a:spLocks noChangeShapeType="1"/>
          </p:cNvSpPr>
          <p:nvPr/>
        </p:nvSpPr>
        <p:spPr bwMode="auto">
          <a:xfrm>
            <a:off x="3810000" y="4800600"/>
            <a:ext cx="2027237"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4035" name="AutoShape 3"/>
          <p:cNvSpPr>
            <a:spLocks noChangeShapeType="1"/>
          </p:cNvSpPr>
          <p:nvPr/>
        </p:nvSpPr>
        <p:spPr bwMode="auto">
          <a:xfrm flipH="1">
            <a:off x="3810000" y="4953000"/>
            <a:ext cx="2027238"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en-US"/>
          </a:p>
        </p:txBody>
      </p:sp>
      <p:sp>
        <p:nvSpPr>
          <p:cNvPr id="44039" name="Rectangle 7"/>
          <p:cNvSpPr>
            <a:spLocks noChangeArrowheads="1"/>
          </p:cNvSpPr>
          <p:nvPr/>
        </p:nvSpPr>
        <p:spPr bwMode="auto">
          <a:xfrm>
            <a:off x="228600" y="811709"/>
            <a:ext cx="86868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a:ln>
                  <a:noFill/>
                </a:ln>
                <a:solidFill>
                  <a:srgbClr val="C00000"/>
                </a:solidFill>
                <a:effectLst/>
                <a:latin typeface="Times New Roman" pitchFamily="18" charset="0"/>
                <a:ea typeface="Calibri" pitchFamily="34" charset="0"/>
                <a:cs typeface="Times New Roman" pitchFamily="18" charset="0"/>
              </a:rPr>
              <a:t>معادلة  ميكيلز ومنتن </a:t>
            </a:r>
            <a:r>
              <a:rPr kumimoji="0" lang="en-US" sz="2400" b="1" i="0" u="sng" strike="noStrike" cap="none" normalizeH="0" baseline="0" dirty="0" err="1">
                <a:ln>
                  <a:noFill/>
                </a:ln>
                <a:solidFill>
                  <a:srgbClr val="C00000"/>
                </a:solidFill>
                <a:effectLst/>
                <a:latin typeface="Times New Roman" pitchFamily="18" charset="0"/>
                <a:ea typeface="Calibri" pitchFamily="34" charset="0"/>
                <a:cs typeface="Times New Roman" pitchFamily="18" charset="0"/>
              </a:rPr>
              <a:t>Michaelis</a:t>
            </a:r>
            <a:r>
              <a:rPr kumimoji="0" lang="en-US" sz="2400" b="1" i="0" u="sng" strike="noStrike" cap="none" normalizeH="0" baseline="0" dirty="0">
                <a:ln>
                  <a:noFill/>
                </a:ln>
                <a:solidFill>
                  <a:srgbClr val="C00000"/>
                </a:solidFill>
                <a:effectLst/>
                <a:latin typeface="Times New Roman" pitchFamily="18" charset="0"/>
                <a:ea typeface="Calibri" pitchFamily="34" charset="0"/>
                <a:cs typeface="Times New Roman" pitchFamily="18" charset="0"/>
              </a:rPr>
              <a:t> and </a:t>
            </a:r>
            <a:r>
              <a:rPr kumimoji="0" lang="en-US" sz="2400" b="1" i="0" u="sng" strike="noStrike" cap="none" normalizeH="0" baseline="0" dirty="0" err="1">
                <a:ln>
                  <a:noFill/>
                </a:ln>
                <a:solidFill>
                  <a:srgbClr val="C00000"/>
                </a:solidFill>
                <a:effectLst/>
                <a:latin typeface="Times New Roman" pitchFamily="18" charset="0"/>
                <a:ea typeface="Calibri" pitchFamily="34" charset="0"/>
                <a:cs typeface="Times New Roman" pitchFamily="18" charset="0"/>
              </a:rPr>
              <a:t>Menten</a:t>
            </a:r>
            <a:endParaRPr kumimoji="0" lang="en-US" sz="2400" b="1" i="0" u="sng" strike="noStrike" cap="none" normalizeH="0" baseline="0" dirty="0">
              <a:ln>
                <a:noFill/>
              </a:ln>
              <a:solidFill>
                <a:srgbClr val="C0000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افترض هذان العالمان بأن الأنزيم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a:t>
            </a: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يتحد أولاً بصورة عكسية مع المادة الأساس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S</a:t>
            </a: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ليكون مركب معقد من الأنزيم والمادة الأساس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ES</a:t>
            </a: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في تفاعل سريع</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44040" name="Rectangle 8"/>
          <p:cNvSpPr>
            <a:spLocks noChangeArrowheads="1"/>
          </p:cNvSpPr>
          <p:nvPr/>
        </p:nvSpPr>
        <p:spPr bwMode="auto">
          <a:xfrm>
            <a:off x="304800" y="2362200"/>
            <a:ext cx="85344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
            <a:b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b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E+S</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ES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44041" name="Rectangle 9"/>
          <p:cNvSpPr>
            <a:spLocks noChangeArrowheads="1"/>
          </p:cNvSpPr>
          <p:nvPr/>
        </p:nvSpPr>
        <p:spPr bwMode="auto">
          <a:xfrm>
            <a:off x="0" y="3441680"/>
            <a:ext cx="9144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ثم يتفكك المركب المعقد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ES</a:t>
            </a: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بعد ذلك بتفاعل عكسي ثان والذي يكون أبطأ من الأول ليولد مرة أخرى الأنزيم الطليق وناتج التفاعل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P</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
            <a:b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b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ES                                                  E+P                        </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
            <a:b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b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
            <a:b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br>
            <a:r>
              <a:rPr kumimoji="0" lang="ar-SA"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الشكل الخاص لمنحنى تشبع الأنزيم بالمادة الأساس يمكن أن يعبر عنه حسابياً بواسطة معادلة ميكيلز – منتن التي تصف أيضاً كيفية اختلاف سرعة التفاعل باختلاف تركيز المادة الأساس</a:t>
            </a:r>
            <a:r>
              <a:rPr kumimoji="0" lang="en-US"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
        <p:nvSpPr>
          <p:cNvPr id="44042" name="Rectangle 10"/>
          <p:cNvSpPr>
            <a:spLocks noChangeArrowheads="1"/>
          </p:cNvSpPr>
          <p:nvPr/>
        </p:nvSpPr>
        <p:spPr bwMode="auto">
          <a:xfrm>
            <a:off x="0" y="9144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44043" name="Rectangle 11"/>
          <p:cNvSpPr>
            <a:spLocks noChangeArrowheads="1"/>
          </p:cNvSpPr>
          <p:nvPr/>
        </p:nvSpPr>
        <p:spPr bwMode="auto">
          <a:xfrm>
            <a:off x="0" y="160020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Tree>
  </p:cSld>
  <p:clrMapOvr>
    <a:masterClrMapping/>
  </p:clrMapOvr>
  <p:transition spd="slow">
    <p:comb dir="vert"/>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srcRect/>
          <a:stretch>
            <a:fillRect/>
          </a:stretch>
        </p:blipFill>
        <p:spPr bwMode="auto">
          <a:xfrm>
            <a:off x="838200" y="762000"/>
            <a:ext cx="4191000" cy="1676400"/>
          </a:xfrm>
          <a:prstGeom prst="rect">
            <a:avLst/>
          </a:prstGeom>
          <a:noFill/>
          <a:ln w="9525">
            <a:noFill/>
            <a:miter lim="800000"/>
            <a:headEnd/>
            <a:tailEnd/>
          </a:ln>
        </p:spPr>
      </p:pic>
      <p:sp>
        <p:nvSpPr>
          <p:cNvPr id="43009" name="Rectangle 1"/>
          <p:cNvSpPr>
            <a:spLocks noChangeArrowheads="1"/>
          </p:cNvSpPr>
          <p:nvPr/>
        </p:nvSpPr>
        <p:spPr bwMode="auto">
          <a:xfrm>
            <a:off x="-152400" y="902523"/>
            <a:ext cx="9144000" cy="627864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Vo </a:t>
            </a:r>
            <a:r>
              <a:rPr kumimoji="0" lang="ar-IQ"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سرعة التفاعل الابتدائية</a:t>
            </a:r>
            <a:endParaRPr kumimoji="0" lang="en-US" sz="2400" b="1" i="0" u="none" strike="noStrike" cap="none" normalizeH="0" baseline="0" dirty="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a:ln>
                  <a:noFill/>
                </a:ln>
                <a:solidFill>
                  <a:srgbClr val="FFFF00"/>
                </a:solidFill>
                <a:effectLst/>
                <a:latin typeface="Times New Roman" pitchFamily="18" charset="0"/>
                <a:ea typeface="Calibri" pitchFamily="34" charset="0"/>
                <a:cs typeface="Times New Roman" pitchFamily="18" charset="0"/>
              </a:rPr>
              <a:t>Vmax</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السرعة القصوى</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r>
            <a:b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b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 Km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ثابت ميكيلز</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r>
            <a:b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b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 [s]</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تركيز المادة الأساس</a:t>
            </a:r>
            <a:endParaRPr kumimoji="0" lang="en-US" sz="2400" b="1" i="0" u="none" strike="noStrike" cap="none" normalizeH="0" baseline="0" dirty="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تعتبر هذه المعادلة أساسية و صحيحة لكافة إختلافات فعالية </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قدرة)  الأنزيم في تحفيز التفاعلات وإذا كان كل من  </a:t>
            </a:r>
            <a:r>
              <a:rPr kumimoji="0" lang="en-US" sz="2400" b="1" i="0" u="none" strike="noStrike" cap="none" normalizeH="0" baseline="0" dirty="0" err="1">
                <a:ln>
                  <a:noFill/>
                </a:ln>
                <a:solidFill>
                  <a:srgbClr val="FFFF00"/>
                </a:solidFill>
                <a:effectLst/>
                <a:latin typeface="Times New Roman" pitchFamily="18" charset="0"/>
                <a:ea typeface="Calibri" pitchFamily="34" charset="0"/>
                <a:cs typeface="Times New Roman" pitchFamily="18" charset="0"/>
              </a:rPr>
              <a:t>Vmax</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IQ"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و </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Km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معلومة والتي يمكن استنتاجها بسهولة من تجارب بسيطة نستطيع احتساب سرعة التفاعل لأي تركيز معين للمادة الأساس</a:t>
            </a:r>
            <a:r>
              <a:rPr kumimoji="0" lang="ar-IQ"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ar-IQ" sz="105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600" b="1" i="0" u="none" strike="noStrike" cap="none" normalizeH="0" baseline="0" dirty="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IQ" sz="2400" b="1" i="0" u="sng" strike="noStrike" cap="none" normalizeH="0" baseline="0" dirty="0">
                <a:ln>
                  <a:noFill/>
                </a:ln>
                <a:solidFill>
                  <a:srgbClr val="C00000"/>
                </a:solidFill>
                <a:effectLst/>
                <a:latin typeface="Times New Roman" pitchFamily="18" charset="0"/>
                <a:ea typeface="Calibri" pitchFamily="34" charset="0"/>
                <a:cs typeface="Times New Roman" pitchFamily="18" charset="0"/>
              </a:rPr>
              <a:t>ثابت ميكيلز</a:t>
            </a: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a:ln>
                <a:noFill/>
              </a:ln>
              <a:solidFill>
                <a:srgbClr val="00B05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ثابت ميكليز عبارة عن تركيز المادة الأساس الذي يكون عنده سرعة التفاعل تساوي </a:t>
            </a:r>
            <a:r>
              <a:rPr kumimoji="0" lang="ar-IQ"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نصف</a:t>
            </a:r>
            <a:r>
              <a:rPr kumimoji="0" lang="ar-SA"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 السرعة القصوى</a:t>
            </a:r>
            <a:r>
              <a:rPr kumimoji="0" lang="en-US"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(1/2 </a:t>
            </a:r>
            <a:r>
              <a:rPr kumimoji="0" lang="en-US" sz="2400" b="1" i="0" u="none" strike="noStrike" cap="none" normalizeH="0" baseline="0" dirty="0" err="1">
                <a:ln>
                  <a:noFill/>
                </a:ln>
                <a:solidFill>
                  <a:srgbClr val="002060"/>
                </a:solidFill>
                <a:effectLst/>
                <a:latin typeface="Times New Roman" pitchFamily="18" charset="0"/>
                <a:ea typeface="Calibri" pitchFamily="34" charset="0"/>
                <a:cs typeface="Times New Roman" pitchFamily="18" charset="0"/>
              </a:rPr>
              <a:t>Vmax</a:t>
            </a:r>
            <a:r>
              <a:rPr kumimoji="0" lang="en-US"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 ) </a:t>
            </a:r>
            <a:r>
              <a:rPr kumimoji="0" lang="ar-IQ"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a:ln>
                <a:noFill/>
              </a:ln>
              <a:solidFill>
                <a:srgbClr val="00206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  ثابت ميكيلز لا يتغير بتغير تركيز الأنزيم .</a:t>
            </a:r>
            <a:endParaRPr kumimoji="0" lang="en-US" sz="2400" b="1" i="0" u="none" strike="noStrike" cap="none" normalizeH="0" baseline="0" dirty="0">
              <a:ln>
                <a:noFill/>
              </a:ln>
              <a:solidFill>
                <a:srgbClr val="00206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 - ثابت ميكيلز : لكل أنزيم ومادة أساس خاصة به ، قيمة لثابت ميكيلز معينة ، هذا الثابت يعكس سهولة أو صعوبة ارتباط الأنزيم بالمادة الأساس ، أي ميل الأنزيم للارتباط بالمادة الأساس .</a:t>
            </a:r>
            <a:endParaRPr kumimoji="0" lang="en-US" sz="2400" b="1" i="0" u="none" strike="noStrike" cap="none" normalizeH="0" baseline="0" dirty="0">
              <a:ln>
                <a:noFill/>
              </a:ln>
              <a:solidFill>
                <a:srgbClr val="00206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rgbClr val="FFFF00"/>
              </a:solidFill>
              <a:effectLst/>
              <a:latin typeface="Arial" pitchFamily="34" charset="0"/>
              <a:cs typeface="Arial" pitchFamily="34" charset="0"/>
            </a:endParaRPr>
          </a:p>
        </p:txBody>
      </p:sp>
    </p:spTree>
  </p:cSld>
  <p:clrMapOvr>
    <a:masterClrMapping/>
  </p:clrMapOvr>
  <p:transition spd="slow">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32"/>
          <p:cNvPicPr>
            <a:picLocks noChangeAspect="1" noChangeArrowheads="1"/>
          </p:cNvPicPr>
          <p:nvPr/>
        </p:nvPicPr>
        <p:blipFill>
          <a:blip r:embed="rId2" cstate="print"/>
          <a:srcRect/>
          <a:stretch>
            <a:fillRect/>
          </a:stretch>
        </p:blipFill>
        <p:spPr bwMode="auto">
          <a:xfrm>
            <a:off x="304800" y="1600200"/>
            <a:ext cx="8610600" cy="4114800"/>
          </a:xfrm>
          <a:prstGeom prst="rect">
            <a:avLst/>
          </a:prstGeom>
          <a:noFill/>
        </p:spPr>
      </p:pic>
      <p:sp>
        <p:nvSpPr>
          <p:cNvPr id="4198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988" name="Rectangle 4"/>
          <p:cNvSpPr>
            <a:spLocks noChangeArrowheads="1"/>
          </p:cNvSpPr>
          <p:nvPr/>
        </p:nvSpPr>
        <p:spPr bwMode="auto">
          <a:xfrm>
            <a:off x="0" y="457200"/>
            <a:ext cx="0" cy="0"/>
          </a:xfrm>
          <a:prstGeom prst="rect">
            <a:avLst/>
          </a:prstGeom>
          <a:solidFill>
            <a:schemeClr val="accent1"/>
          </a:solidFill>
          <a:ln w="9525">
            <a:solidFill>
              <a:schemeClr val="tx1"/>
            </a:solid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41989" name="Rectangle 5"/>
          <p:cNvSpPr>
            <a:spLocks noChangeArrowheads="1"/>
          </p:cNvSpPr>
          <p:nvPr/>
        </p:nvSpPr>
        <p:spPr bwMode="auto">
          <a:xfrm>
            <a:off x="4648200" y="909935"/>
            <a:ext cx="3908441" cy="46166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24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علاقة </a:t>
            </a:r>
            <a:r>
              <a:rPr kumimoji="0" lang="en-US" sz="24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Km </a:t>
            </a:r>
            <a:r>
              <a:rPr kumimoji="0" lang="ar-IQ" sz="24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ميل الأنزيم للمادة الأساس</a:t>
            </a:r>
            <a:endParaRPr kumimoji="0" lang="ar-IQ" sz="2400" b="0" i="0" u="none" strike="noStrike" cap="none" normalizeH="0" baseline="0" dirty="0">
              <a:ln>
                <a:noFill/>
              </a:ln>
              <a:solidFill>
                <a:srgbClr val="FFFF00"/>
              </a:solidFill>
              <a:effectLst/>
              <a:latin typeface="Arial" pitchFamily="34" charset="0"/>
              <a:cs typeface="Arial" pitchFamily="34" charset="0"/>
            </a:endParaRPr>
          </a:p>
        </p:txBody>
      </p:sp>
      <p:sp>
        <p:nvSpPr>
          <p:cNvPr id="41990" name="Rectangle 6"/>
          <p:cNvSpPr>
            <a:spLocks noChangeArrowheads="1"/>
          </p:cNvSpPr>
          <p:nvPr/>
        </p:nvSpPr>
        <p:spPr bwMode="auto">
          <a:xfrm>
            <a:off x="1066800" y="5733871"/>
            <a:ext cx="7743085"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a:ln>
                  <a:noFill/>
                </a:ln>
                <a:solidFill>
                  <a:srgbClr val="FFFF00"/>
                </a:solidFill>
                <a:effectLst/>
                <a:latin typeface="Calibri" pitchFamily="34" charset="0"/>
                <a:ea typeface="Calibri" pitchFamily="34" charset="0"/>
                <a:cs typeface="Arial" pitchFamily="34" charset="0"/>
              </a:rPr>
              <a:t>- </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Km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عالية للأنزيم </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2</a:t>
            </a:r>
            <a:r>
              <a:rPr kumimoji="0" lang="ar-IQ"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تعكس ميل الأنزيم الضعيف للمادة الأساس </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a:t>
            </a:r>
            <a:endParaRPr kumimoji="0" lang="en-US" sz="2400" b="1" i="0" u="none" strike="noStrike" cap="none" normalizeH="0" baseline="0" dirty="0">
              <a:ln>
                <a:noFill/>
              </a:ln>
              <a:solidFill>
                <a:srgbClr val="FFFF00"/>
              </a:solidFill>
              <a:effectLst/>
              <a:latin typeface="Arial" pitchFamily="34" charset="0"/>
              <a:cs typeface="Arial" pitchFamily="34" charset="0"/>
            </a:endParaRPr>
          </a:p>
          <a:p>
            <a:pPr lvl="0" algn="r" rtl="1" eaLnBrk="0" fontAlgn="base" hangingPunct="0">
              <a:spcBef>
                <a:spcPct val="0"/>
              </a:spcBef>
              <a:spcAft>
                <a:spcPct val="0"/>
              </a:spcAft>
            </a:pPr>
            <a:r>
              <a:rPr kumimoji="0" lang="ar-SA" sz="2400" b="1" i="0" u="none" strike="noStrike" cap="none" normalizeH="0" baseline="0" dirty="0">
                <a:ln>
                  <a:noFill/>
                </a:ln>
                <a:solidFill>
                  <a:srgbClr val="FFFF00"/>
                </a:solidFill>
                <a:effectLst/>
                <a:latin typeface="Calibri" pitchFamily="34" charset="0"/>
                <a:ea typeface="Calibri" pitchFamily="34" charset="0"/>
                <a:cs typeface="Arial" pitchFamily="34" charset="0"/>
              </a:rPr>
              <a:t>-</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Km </a:t>
            </a:r>
            <a:r>
              <a:rPr kumimoji="0" lang="ar-IQ"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صغيرة للأنزيم </a:t>
            </a:r>
            <a:r>
              <a:rPr kumimoji="0" lang="ar-IQ"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1</a:t>
            </a:r>
            <a:r>
              <a:rPr kumimoji="0" lang="ar-IQ"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تعكس ميل الأنزيم القوي للمادة الأساس</a:t>
            </a:r>
            <a:r>
              <a:rPr kumimoji="0" lang="ar-IQ"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endParaRPr kumimoji="0" lang="en-US" sz="2400" b="1" i="0" u="none" strike="noStrike" cap="none" normalizeH="0" baseline="0" dirty="0">
              <a:ln>
                <a:noFill/>
              </a:ln>
              <a:solidFill>
                <a:srgbClr val="FFFF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slow">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57200" y="1111746"/>
            <a:ext cx="8382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r>
              <a:rPr lang="ar-SA" sz="2400" b="1" dirty="0">
                <a:solidFill>
                  <a:srgbClr val="FFFF00"/>
                </a:solidFill>
                <a:latin typeface="Times New Roman" pitchFamily="18" charset="0"/>
                <a:ea typeface="Calibri" pitchFamily="34" charset="0"/>
                <a:cs typeface="Times New Roman" pitchFamily="18" charset="0"/>
              </a:rPr>
              <a:t>عبارة عن مادة عضوية تفرز بواسطة الكائنات الحيه سواء حيوانية او نباتية أو كائنات دقيقة , تساعد على تنشيط التفاعلات الكيموحيويه لذلك تعتبر ضرورية للحياة</a:t>
            </a:r>
            <a:r>
              <a:rPr lang="en-US" sz="2400" b="1" dirty="0">
                <a:solidFill>
                  <a:srgbClr val="FFFF00"/>
                </a:solidFill>
                <a:latin typeface="Times New Roman" pitchFamily="18" charset="0"/>
                <a:ea typeface="Calibri" pitchFamily="34" charset="0"/>
                <a:cs typeface="Times New Roman" pitchFamily="18" charset="0"/>
              </a:rPr>
              <a:t>.</a:t>
            </a:r>
          </a:p>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endParaRPr lang="en-US" sz="2400" b="1" dirty="0">
              <a:solidFill>
                <a:srgbClr val="FFFF00"/>
              </a:solidFill>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r>
              <a:rPr kumimoji="0" lang="ar-SA" sz="24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a:ln>
                  <a:noFill/>
                </a:ln>
                <a:effectLst/>
                <a:latin typeface="Times New Roman" pitchFamily="18" charset="0"/>
                <a:ea typeface="Calibri" pitchFamily="34" charset="0"/>
                <a:cs typeface="Times New Roman" pitchFamily="18" charset="0"/>
              </a:rPr>
              <a:t>وهي محفزات بيوكيميائية (كيميائية حيوية) ذات تركيب بروتيني عالي الوزن الجزيئي</a:t>
            </a:r>
            <a:endParaRPr kumimoji="0" lang="en-US" sz="2400" b="1" i="0" u="none" strike="noStrike" cap="none" normalizeH="0" baseline="0" dirty="0">
              <a:ln>
                <a:noFill/>
              </a:ln>
              <a:effectLst/>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tabLst/>
            </a:pPr>
            <a:endParaRPr lang="en-US" sz="2400" b="1" dirty="0">
              <a:solidFill>
                <a:srgbClr val="FFFF00"/>
              </a:solidFill>
              <a:latin typeface="Times New Roman" pitchFamily="18" charset="0"/>
              <a:ea typeface="Calibri" pitchFamily="34" charset="0"/>
              <a:cs typeface="Times New Roman" pitchFamily="18" charset="0"/>
            </a:endParaRPr>
          </a:p>
          <a:p>
            <a:pPr marL="0" marR="0" lvl="0" indent="0" algn="justLow" defTabSz="914400" rtl="1" eaLnBrk="1" fontAlgn="base" latinLnBrk="0" hangingPunct="1">
              <a:lnSpc>
                <a:spcPct val="100000"/>
              </a:lnSpc>
              <a:spcBef>
                <a:spcPct val="0"/>
              </a:spcBef>
              <a:spcAft>
                <a:spcPct val="0"/>
              </a:spcAft>
              <a:buClrTx/>
              <a:buSzTx/>
              <a:buFont typeface="Wingdings" pitchFamily="2" charset="2"/>
              <a:buChar char="v"/>
              <a:tabLst/>
            </a:pPr>
            <a:r>
              <a:rPr kumimoji="0" lang="ar-SA" sz="2400" b="1" i="0" u="none" strike="noStrike" cap="none" normalizeH="0" baseline="0" dirty="0">
                <a:ln>
                  <a:noFill/>
                </a:ln>
                <a:solidFill>
                  <a:schemeClr val="bg1">
                    <a:lumMod val="95000"/>
                    <a:lumOff val="5000"/>
                  </a:schemeClr>
                </a:solidFill>
                <a:effectLst/>
                <a:latin typeface="Times New Roman" pitchFamily="18" charset="0"/>
                <a:ea typeface="Calibri" pitchFamily="34" charset="0"/>
                <a:cs typeface="Times New Roman" pitchFamily="18" charset="0"/>
              </a:rPr>
              <a:t>يتألف الأنزيم من عدد كبير من الأحماض الأمينية يوجد فيما بينها روابط بيبتيدية و تكون هذه الأحماض الأمينية سلسلة أو أكثر من سلاسل عديدة البيبتيد </a:t>
            </a:r>
            <a:endParaRPr kumimoji="0" lang="ar-SA" sz="3200" b="0" i="0" u="none" strike="noStrike" cap="none" normalizeH="0" baseline="0" dirty="0">
              <a:ln>
                <a:noFill/>
              </a:ln>
              <a:solidFill>
                <a:schemeClr val="bg1">
                  <a:lumMod val="95000"/>
                  <a:lumOff val="5000"/>
                </a:schemeClr>
              </a:solidFill>
              <a:effectLst/>
              <a:latin typeface="Arial" pitchFamily="34" charset="0"/>
              <a:cs typeface="Arial" pitchFamily="34" charset="0"/>
            </a:endParaRPr>
          </a:p>
        </p:txBody>
      </p:sp>
      <p:sp>
        <p:nvSpPr>
          <p:cNvPr id="4" name="Rectangle 1"/>
          <p:cNvSpPr>
            <a:spLocks noChangeArrowheads="1"/>
          </p:cNvSpPr>
          <p:nvPr/>
        </p:nvSpPr>
        <p:spPr bwMode="auto">
          <a:xfrm>
            <a:off x="228600" y="4584918"/>
            <a:ext cx="86868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tab pos="1809750" algn="l"/>
              </a:tabLst>
            </a:pPr>
            <a:r>
              <a:rPr kumimoji="0" lang="ar-IQ" sz="2400" b="1" i="0" u="sng" strike="noStrike" cap="none" normalizeH="0" baseline="0" dirty="0">
                <a:ln>
                  <a:noFill/>
                </a:ln>
                <a:solidFill>
                  <a:srgbClr val="C00000"/>
                </a:solidFill>
                <a:effectLst/>
                <a:latin typeface="Times New Roman" pitchFamily="18" charset="0"/>
                <a:ea typeface="Calibri" pitchFamily="34" charset="0"/>
                <a:cs typeface="Times New Roman" pitchFamily="18" charset="0"/>
              </a:rPr>
              <a:t>أهمية الإنزيمات بالنسبة للكائنات الحية الدقيقة</a:t>
            </a:r>
            <a:endParaRPr kumimoji="0" lang="en-US" sz="2400" b="0" i="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1" eaLnBrk="0" fontAlgn="base" latinLnBrk="0" hangingPunct="0">
              <a:lnSpc>
                <a:spcPct val="100000"/>
              </a:lnSpc>
              <a:spcBef>
                <a:spcPct val="0"/>
              </a:spcBef>
              <a:spcAft>
                <a:spcPct val="0"/>
              </a:spcAft>
              <a:buClrTx/>
              <a:buSzTx/>
              <a:buFontTx/>
              <a:buNone/>
              <a:tabLst>
                <a:tab pos="1809750" algn="l"/>
              </a:tabLst>
            </a:pPr>
            <a:endParaRPr kumimoji="0" lang="ar-IQ" sz="2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tab pos="1809750" algn="l"/>
              </a:tabLst>
            </a:pPr>
            <a:r>
              <a:rPr kumimoji="0" lang="ar-SA"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يعتمد النشاط الكيموحيوي لها على عديد من الإنزيمات التي تعمل كعوامل مساعدة في كثير من التفاعلات الأيضية المختلفة</a:t>
            </a:r>
            <a:r>
              <a:rPr kumimoji="0" lang="en-US" sz="2400" b="1" i="0" u="none" strike="noStrike" cap="none" normalizeH="0" baseline="0" dirty="0">
                <a:ln>
                  <a:noFill/>
                </a:ln>
                <a:solidFill>
                  <a:srgbClr val="002060"/>
                </a:solidFill>
                <a:effectLst/>
                <a:latin typeface="Times New Roman" pitchFamily="18" charset="0"/>
                <a:ea typeface="Calibri" pitchFamily="34" charset="0"/>
                <a:cs typeface="Times New Roman" pitchFamily="18" charset="0"/>
              </a:rPr>
              <a:t>.</a:t>
            </a:r>
            <a:endParaRPr kumimoji="0" lang="en-US" sz="2400" b="0" i="0" u="none" strike="noStrike" cap="none" normalizeH="0" baseline="0" dirty="0">
              <a:ln>
                <a:noFill/>
              </a:ln>
              <a:solidFill>
                <a:srgbClr val="002060"/>
              </a:solidFill>
              <a:effectLst/>
              <a:latin typeface="Arial" pitchFamily="34" charset="0"/>
              <a:cs typeface="Arial" pitchFamily="34" charset="0"/>
            </a:endParaRPr>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ChangeArrowheads="1"/>
          </p:cNvSpPr>
          <p:nvPr/>
        </p:nvSpPr>
        <p:spPr bwMode="auto">
          <a:xfrm>
            <a:off x="228600" y="1237595"/>
            <a:ext cx="85344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09750" algn="l"/>
              </a:tabLst>
            </a:pPr>
            <a:r>
              <a:rPr kumimoji="0" lang="ar-IQ" sz="2800" b="1" i="0" u="sng" strike="noStrike" cap="none" normalizeH="0" baseline="0" dirty="0">
                <a:ln>
                  <a:noFill/>
                </a:ln>
                <a:solidFill>
                  <a:srgbClr val="FF0000"/>
                </a:solidFill>
                <a:effectLst/>
                <a:latin typeface="Times New Roman" pitchFamily="18" charset="0"/>
                <a:ea typeface="Calibri" pitchFamily="34" charset="0"/>
                <a:cs typeface="Times New Roman" pitchFamily="18" charset="0"/>
              </a:rPr>
              <a:t>خصائص الانزيمات : </a:t>
            </a:r>
            <a:r>
              <a:rPr kumimoji="0" lang="en-US" sz="2800" b="1" i="0" u="sng" strike="noStrike" cap="none" normalizeH="0" baseline="0" dirty="0">
                <a:ln>
                  <a:noFill/>
                </a:ln>
                <a:solidFill>
                  <a:srgbClr val="FF0000"/>
                </a:solidFill>
                <a:effectLst/>
                <a:latin typeface="Times New Roman" pitchFamily="18" charset="0"/>
                <a:ea typeface="Calibri" pitchFamily="34" charset="0"/>
                <a:cs typeface="Times New Roman" pitchFamily="18" charset="0"/>
              </a:rPr>
              <a:t>Enzymes properties</a:t>
            </a:r>
            <a:endParaRPr kumimoji="0" lang="ar-IQ" sz="2800" b="1" i="0" u="sng" strike="noStrike" cap="none" normalizeH="0" baseline="0" dirty="0">
              <a:ln>
                <a:noFill/>
              </a:ln>
              <a:solidFill>
                <a:srgbClr val="FF000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1809750"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sym typeface="Wingdings" pitchFamily="2" charset="2"/>
              </a:rPr>
              <a:t></a:t>
            </a: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تزيد من سرعة التفاعلات الكيموحيوية ولو كانت بمقادير ضئيلة</a:t>
            </a:r>
            <a: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sym typeface="Wingdings" pitchFamily="2" charset="2"/>
              </a:rPr>
              <a:t>.</a:t>
            </a:r>
            <a:endParaRPr kumimoji="0" lang="en-US" sz="2800" b="0" i="0" u="none" strike="noStrike" cap="none" normalizeH="0" baseline="0" dirty="0">
              <a:ln>
                <a:noFill/>
              </a:ln>
              <a:solidFill>
                <a:srgbClr val="FFFF00"/>
              </a:solidFill>
              <a:effectLst/>
              <a:latin typeface="Arial" pitchFamily="34" charset="0"/>
              <a:cs typeface="Arial" pitchFamily="34" charset="0"/>
              <a:sym typeface="Wingdings" pitchFamily="2" charset="2"/>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sym typeface="Wingdings" pitchFamily="2" charset="2"/>
              </a:rPr>
              <a:t/>
            </a:r>
            <a:b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sym typeface="Wingdings" pitchFamily="2" charset="2"/>
              </a:rPr>
            </a:b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sym typeface="Wingdings" pitchFamily="2" charset="2"/>
              </a:rPr>
              <a:t></a:t>
            </a: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لا تشترك في التفاعل وتبقى كما هي بدون تغير</a:t>
            </a:r>
            <a: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sym typeface="Wingdings" pitchFamily="2" charset="2"/>
              </a:rPr>
              <a:t>.</a:t>
            </a:r>
            <a:endParaRPr kumimoji="0" lang="en-US" sz="2800" b="0" i="0" u="none" strike="noStrike" cap="none" normalizeH="0" baseline="0" dirty="0">
              <a:ln>
                <a:noFill/>
              </a:ln>
              <a:solidFill>
                <a:srgbClr val="FFFF00"/>
              </a:solidFill>
              <a:effectLst/>
              <a:latin typeface="Arial" pitchFamily="34" charset="0"/>
              <a:cs typeface="Arial" pitchFamily="34" charset="0"/>
              <a:sym typeface="Wingdings" pitchFamily="2" charset="2"/>
            </a:endParaRPr>
          </a:p>
          <a:p>
            <a:pPr marR="0" lvl="0" algn="r" defTabSz="914400" rtl="1" eaLnBrk="0" fontAlgn="base" latinLnBrk="0" hangingPunct="0">
              <a:lnSpc>
                <a:spcPct val="100000"/>
              </a:lnSpc>
              <a:spcBef>
                <a:spcPct val="0"/>
              </a:spcBef>
              <a:spcAft>
                <a:spcPct val="0"/>
              </a:spcAft>
              <a:buClrTx/>
              <a:buSzTx/>
              <a:buFontTx/>
              <a:buNone/>
              <a:tabLst>
                <a:tab pos="1809750" algn="l"/>
              </a:tabLst>
            </a:pP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sym typeface="Wingdings" pitchFamily="2" charset="2"/>
              </a:rPr>
              <a:t/>
            </a:r>
            <a:b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sym typeface="Wingdings" pitchFamily="2" charset="2"/>
              </a:rPr>
            </a:b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sym typeface="Wingdings" pitchFamily="2" charset="2"/>
              </a:rPr>
              <a:t></a:t>
            </a: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لا تزيد من قيمة الطاقة ولا تغير طبيعة أو نسب المواد الناتجة من </a:t>
            </a:r>
            <a:r>
              <a:rPr kumimoji="0" lang="ar-IQ"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التفاعل</a:t>
            </a:r>
            <a: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sym typeface="Wingdings" pitchFamily="2" charset="2"/>
              </a:rPr>
              <a:t>.</a:t>
            </a:r>
            <a:endParaRPr kumimoji="0" lang="en-US" sz="2800" b="0" i="0" u="none" strike="noStrike" cap="none" normalizeH="0" baseline="0" dirty="0">
              <a:ln>
                <a:noFill/>
              </a:ln>
              <a:solidFill>
                <a:srgbClr val="FFFF00"/>
              </a:solidFill>
              <a:effectLst/>
              <a:latin typeface="Arial" pitchFamily="34" charset="0"/>
              <a:cs typeface="Arial" pitchFamily="34" charset="0"/>
              <a:sym typeface="Wingdings" pitchFamily="2" charset="2"/>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sym typeface="Wingdings" pitchFamily="2" charset="2"/>
              </a:rPr>
              <a:t></a:t>
            </a: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أغلب الإنزيمات تظهر نوع من التخصص وذات عمل عكسي .</a:t>
            </a:r>
            <a:endParaRPr kumimoji="0" lang="en-US" sz="2800" b="0" i="0" u="none" strike="noStrike" cap="none" normalizeH="0" baseline="0" dirty="0">
              <a:ln>
                <a:noFill/>
              </a:ln>
              <a:solidFill>
                <a:srgbClr val="FFFF00"/>
              </a:solidFill>
              <a:effectLst/>
              <a:latin typeface="Arial" pitchFamily="34" charset="0"/>
              <a:cs typeface="Arial" pitchFamily="34" charset="0"/>
              <a:sym typeface="Wingdings" pitchFamily="2" charset="2"/>
            </a:endParaRPr>
          </a:p>
          <a:p>
            <a:pPr marL="0" marR="0" lvl="0" indent="0" algn="r" defTabSz="914400" rtl="0" eaLnBrk="0" fontAlgn="base" latinLnBrk="0" hangingPunct="0">
              <a:lnSpc>
                <a:spcPct val="100000"/>
              </a:lnSpc>
              <a:spcBef>
                <a:spcPct val="0"/>
              </a:spcBef>
              <a:spcAft>
                <a:spcPct val="0"/>
              </a:spcAft>
              <a:buClrTx/>
              <a:buSzTx/>
              <a:buFontTx/>
              <a:buNone/>
              <a:tabLst>
                <a:tab pos="1809750" algn="l"/>
              </a:tabLst>
            </a:pPr>
            <a:endPar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sym typeface="Wingdings" pitchFamily="2" charset="2"/>
            </a:endParaRPr>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4" name="Rectangle 6"/>
          <p:cNvSpPr>
            <a:spLocks noChangeArrowheads="1"/>
          </p:cNvSpPr>
          <p:nvPr/>
        </p:nvSpPr>
        <p:spPr bwMode="auto">
          <a:xfrm>
            <a:off x="304800" y="638889"/>
            <a:ext cx="8534400" cy="33547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09750" algn="l"/>
              </a:tabLst>
            </a:pPr>
            <a:r>
              <a:rPr kumimoji="0" lang="ar-IQ" sz="2800" b="1" i="0" u="sng" strike="noStrike" cap="none" normalizeH="0" baseline="0" dirty="0">
                <a:ln>
                  <a:noFill/>
                </a:ln>
                <a:solidFill>
                  <a:srgbClr val="FF0000"/>
                </a:solidFill>
                <a:effectLst/>
                <a:latin typeface="Times New Roman" pitchFamily="18" charset="0"/>
                <a:ea typeface="Calibri" pitchFamily="34" charset="0"/>
                <a:cs typeface="Times New Roman" pitchFamily="18" charset="0"/>
              </a:rPr>
              <a:t>تركيب الإنزيمات البكتيرية</a:t>
            </a:r>
            <a:r>
              <a:rPr kumimoji="0" lang="en-US" sz="2800" b="1" i="0" u="sng" strike="noStrike" cap="none" normalizeH="0" baseline="0" dirty="0">
                <a:ln>
                  <a:noFill/>
                </a:ln>
                <a:solidFill>
                  <a:srgbClr val="FF0000"/>
                </a:solidFill>
                <a:effectLst/>
                <a:latin typeface="Times New Roman" pitchFamily="18" charset="0"/>
                <a:ea typeface="Calibri" pitchFamily="34" charset="0"/>
                <a:cs typeface="Times New Roman" pitchFamily="18" charset="0"/>
              </a:rPr>
              <a:t>:</a:t>
            </a:r>
            <a:br>
              <a:rPr kumimoji="0" lang="en-US" sz="2800" b="1" i="0" u="sng" strike="noStrike" cap="none" normalizeH="0" baseline="0" dirty="0">
                <a:ln>
                  <a:noFill/>
                </a:ln>
                <a:solidFill>
                  <a:srgbClr val="FF0000"/>
                </a:solidFill>
                <a:effectLst/>
                <a:latin typeface="Times New Roman" pitchFamily="18" charset="0"/>
                <a:ea typeface="Calibri" pitchFamily="34" charset="0"/>
                <a:cs typeface="Times New Roman" pitchFamily="18" charset="0"/>
              </a:rPr>
            </a:br>
            <a:r>
              <a:rPr kumimoji="0" lang="ar-SA"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ذات طبيعة بروتينية وتتكون من جزئين</a:t>
            </a:r>
            <a: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a:t>
            </a:r>
            <a:endParaRPr kumimoji="0" lang="ar-IQ"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1809750" algn="l"/>
              </a:tabLst>
            </a:pPr>
            <a:endParaRPr kumimoji="0" lang="en-US" b="0" i="0" u="none" strike="noStrike" cap="none" normalizeH="0" baseline="0" dirty="0">
              <a:ln>
                <a:noFill/>
              </a:ln>
              <a:solidFill>
                <a:srgbClr val="00B0F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Apoenzyme</a:t>
            </a: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.1</a:t>
            </a:r>
            <a:r>
              <a:rPr kumimoji="0" lang="ar-SA"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له طبيعة بروتينية و يعرف باسم الإنزيم المحدد .</a:t>
            </a:r>
            <a:endParaRPr kumimoji="0" lang="ar-IQ"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en-US"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r>
            <a:br>
              <a:rPr kumimoji="0" lang="en-US"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br>
            <a:r>
              <a:rPr kumimoji="0" lang="en-US" sz="28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(Coenzyme) .2</a:t>
            </a:r>
            <a:r>
              <a:rPr kumimoji="0" lang="ar-SA" sz="28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غير بروتيني ويعرف بالمرافق الإنزيمي أو المجموعة الفعالة</a:t>
            </a:r>
            <a:r>
              <a:rPr kumimoji="0" lang="en-US" sz="28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نشاط الإنزيم يتمثل في اتحاد الجزئين معا ويعرف التركيب الكامل للإنزيم  </a:t>
            </a:r>
            <a:r>
              <a:rPr kumimoji="0" lang="en-US" sz="28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a:t>
            </a:r>
            <a:r>
              <a:rPr kumimoji="0" lang="en-US" sz="2800" b="1" i="0" u="none" strike="noStrike" cap="none" normalizeH="0" baseline="0" dirty="0" err="1">
                <a:ln>
                  <a:noFill/>
                </a:ln>
                <a:solidFill>
                  <a:srgbClr val="00B050"/>
                </a:solidFill>
                <a:effectLst/>
                <a:latin typeface="Times New Roman" pitchFamily="18" charset="0"/>
                <a:ea typeface="Calibri" pitchFamily="34" charset="0"/>
                <a:cs typeface="Times New Roman" pitchFamily="18" charset="0"/>
              </a:rPr>
              <a:t>Holoenzyme</a:t>
            </a:r>
            <a:r>
              <a:rPr kumimoji="0" lang="en-US" sz="28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 </a:t>
            </a:r>
            <a:r>
              <a:rPr kumimoji="0" lang="ar-IQ" sz="2800" b="1" i="0" u="none" strike="noStrike" cap="none" normalizeH="0" baseline="0" dirty="0">
                <a:ln>
                  <a:noFill/>
                </a:ln>
                <a:solidFill>
                  <a:srgbClr val="00B050"/>
                </a:solidFill>
                <a:effectLst/>
                <a:latin typeface="Times New Roman" pitchFamily="18" charset="0"/>
                <a:ea typeface="Calibri" pitchFamily="34" charset="0"/>
                <a:cs typeface="Times New Roman" pitchFamily="18" charset="0"/>
              </a:rPr>
              <a:t>.</a:t>
            </a:r>
            <a:endParaRPr kumimoji="0" lang="ar-IQ" sz="2800" b="0" i="0" u="none" strike="noStrike" cap="none" normalizeH="0" baseline="0" dirty="0">
              <a:ln>
                <a:noFill/>
              </a:ln>
              <a:solidFill>
                <a:srgbClr val="00B050"/>
              </a:solidFill>
              <a:effectLst/>
              <a:latin typeface="Arial" pitchFamily="34" charset="0"/>
              <a:cs typeface="Arial" pitchFamily="34" charset="0"/>
            </a:endParaRPr>
          </a:p>
        </p:txBody>
      </p:sp>
      <p:pic>
        <p:nvPicPr>
          <p:cNvPr id="8" name="Picture 7" descr="http://www.biovision.com/download/image/Holoenzyme_L.jpg"/>
          <p:cNvPicPr/>
          <p:nvPr/>
        </p:nvPicPr>
        <p:blipFill>
          <a:blip r:embed="rId2" cstate="print"/>
          <a:srcRect/>
          <a:stretch>
            <a:fillRect/>
          </a:stretch>
        </p:blipFill>
        <p:spPr bwMode="auto">
          <a:xfrm>
            <a:off x="0" y="3657600"/>
            <a:ext cx="4841934" cy="3200400"/>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228600" y="972265"/>
            <a:ext cx="8610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09750" algn="l"/>
              </a:tabLst>
            </a:pPr>
            <a:r>
              <a:rPr kumimoji="0" lang="ar-IQ" sz="28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العوامل المساعدة للأنزيمات: </a:t>
            </a:r>
            <a:r>
              <a:rPr kumimoji="0" lang="en-US" sz="28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rPr>
              <a:t>Co-Factors</a:t>
            </a:r>
            <a:endParaRPr kumimoji="0" lang="ar-IQ" sz="2800" b="1" i="0" u="sng" strike="noStrike" cap="none" normalizeH="0" baseline="0" dirty="0">
              <a:ln>
                <a:noFill/>
              </a:ln>
              <a:solidFill>
                <a:srgbClr val="FFFF0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1809750" algn="l"/>
              </a:tabLst>
            </a:pPr>
            <a:endParaRPr kumimoji="0" lang="en-US" sz="2800" b="0" i="0" u="none" strike="noStrike" cap="none" normalizeH="0" baseline="0" dirty="0">
              <a:ln>
                <a:noFill/>
              </a:ln>
              <a:solidFill>
                <a:srgbClr val="FFFF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ar-SA" sz="2800" b="1" i="0" u="none" strike="noStrike" cap="none" normalizeH="0" baseline="0" dirty="0">
                <a:ln>
                  <a:noFill/>
                </a:ln>
                <a:solidFill>
                  <a:schemeClr val="accent3">
                    <a:lumMod val="20000"/>
                    <a:lumOff val="80000"/>
                  </a:schemeClr>
                </a:solidFill>
                <a:effectLst/>
                <a:latin typeface="Times New Roman" pitchFamily="18" charset="0"/>
                <a:ea typeface="Calibri" pitchFamily="34" charset="0"/>
                <a:cs typeface="Times New Roman" pitchFamily="18" charset="0"/>
              </a:rPr>
              <a:t>لعوامل المساعدة (</a:t>
            </a:r>
            <a:r>
              <a:rPr kumimoji="0" lang="en-US" sz="2800" b="1" i="0" u="none" strike="noStrike" cap="none" normalizeH="0" baseline="0" dirty="0">
                <a:ln>
                  <a:noFill/>
                </a:ln>
                <a:solidFill>
                  <a:schemeClr val="accent3">
                    <a:lumMod val="20000"/>
                    <a:lumOff val="80000"/>
                  </a:schemeClr>
                </a:solidFill>
                <a:effectLst/>
                <a:latin typeface="Times New Roman" pitchFamily="18" charset="0"/>
                <a:ea typeface="Calibri" pitchFamily="34" charset="0"/>
                <a:cs typeface="Times New Roman" pitchFamily="18" charset="0"/>
              </a:rPr>
              <a:t>Co-Factors</a:t>
            </a:r>
            <a:r>
              <a:rPr kumimoji="0" lang="ar-SA" sz="2800" b="1" i="0" u="none" strike="noStrike" cap="none" normalizeH="0" baseline="0" dirty="0">
                <a:ln>
                  <a:noFill/>
                </a:ln>
                <a:solidFill>
                  <a:schemeClr val="accent3">
                    <a:lumMod val="20000"/>
                    <a:lumOff val="80000"/>
                  </a:schemeClr>
                </a:solidFill>
                <a:effectLst/>
                <a:latin typeface="Times New Roman" pitchFamily="18" charset="0"/>
                <a:ea typeface="Calibri" pitchFamily="34" charset="0"/>
                <a:cs typeface="Times New Roman" pitchFamily="18" charset="0"/>
              </a:rPr>
              <a:t>) هي مواد غير بروتينية تكون مرتبطة ببعض الأنزيمات و تكون مطلوبة لنشاط هذه الأنزيمات العوامل المساعدة تقسم الى نوعين هما :</a:t>
            </a:r>
            <a:endParaRPr kumimoji="0" lang="en-US" sz="2800" b="0" i="0" u="none" strike="noStrike" cap="none" normalizeH="0" baseline="0" dirty="0">
              <a:ln>
                <a:noFill/>
              </a:ln>
              <a:solidFill>
                <a:schemeClr val="accent3">
                  <a:lumMod val="20000"/>
                  <a:lumOff val="8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t/>
            </a:r>
            <a:br>
              <a:rPr kumimoji="0" lang="en-US" sz="2800" b="1" i="0" u="none" strike="noStrike" cap="none" normalizeH="0" baseline="0" dirty="0">
                <a:ln>
                  <a:noFill/>
                </a:ln>
                <a:solidFill>
                  <a:srgbClr val="FFFF00"/>
                </a:solidFill>
                <a:effectLst/>
                <a:latin typeface="Times New Roman" pitchFamily="18" charset="0"/>
                <a:ea typeface="Calibri" pitchFamily="34" charset="0"/>
                <a:cs typeface="Times New Roman" pitchFamily="18" charset="0"/>
              </a:rPr>
            </a:br>
            <a:r>
              <a:rPr kumimoji="0" lang="en-US"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.1</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معادن مثل المغنسيوم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Mg</a:t>
            </a:r>
            <a:r>
              <a:rPr kumimoji="0" lang="ar-IQ"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،المنكنيز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a:t>
            </a:r>
            <a:r>
              <a:rPr kumimoji="0" lang="en-US" sz="2800" b="1" i="0" u="none" strike="noStrike" cap="none" normalizeH="0" baseline="0" dirty="0" err="1">
                <a:ln>
                  <a:noFill/>
                </a:ln>
                <a:solidFill>
                  <a:srgbClr val="FFC000"/>
                </a:solidFill>
                <a:effectLst/>
                <a:latin typeface="Times New Roman" pitchFamily="18" charset="0"/>
                <a:ea typeface="Calibri" pitchFamily="34" charset="0"/>
                <a:cs typeface="Times New Roman" pitchFamily="18" charset="0"/>
              </a:rPr>
              <a:t>Mn</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الزنك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(Zn)</a:t>
            </a:r>
            <a:r>
              <a:rPr kumimoji="0" lang="ar-IQ"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و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الحديد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(Fe  </a:t>
            </a:r>
            <a:r>
              <a:rPr kumimoji="0" lang="en-US"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r>
            <a:br>
              <a:rPr kumimoji="0" lang="en-US"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br>
            <a:r>
              <a:rPr kumimoji="0" lang="en-US"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t/>
            </a:r>
            <a:br>
              <a:rPr kumimoji="0" lang="en-US" sz="2800" b="1" i="0" u="none" strike="noStrike" cap="none" normalizeH="0" baseline="0" dirty="0">
                <a:ln>
                  <a:noFill/>
                </a:ln>
                <a:solidFill>
                  <a:schemeClr val="accent6">
                    <a:lumMod val="50000"/>
                  </a:schemeClr>
                </a:solidFill>
                <a:effectLst/>
                <a:latin typeface="Times New Roman" pitchFamily="18" charset="0"/>
                <a:ea typeface="Calibri" pitchFamily="34" charset="0"/>
                <a:cs typeface="Times New Roman" pitchFamily="18" charset="0"/>
              </a:rPr>
            </a:br>
            <a:endParaRPr kumimoji="0" lang="en-US" sz="2800" b="0" i="0" u="none" strike="noStrike" cap="none" normalizeH="0" baseline="0" dirty="0">
              <a:ln>
                <a:noFill/>
              </a:ln>
              <a:solidFill>
                <a:schemeClr val="accent6">
                  <a:lumMod val="50000"/>
                </a:schemeClr>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.2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جزيئات عضوية (مشتقات من الفيتامينات) وتعرف بـ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Coenzyme</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a:ln>
                <a:noFill/>
              </a:ln>
              <a:solidFill>
                <a:srgbClr val="FFC000"/>
              </a:solidFill>
              <a:effectLst/>
              <a:latin typeface="Arial" pitchFamily="34" charset="0"/>
              <a:cs typeface="Arial" pitchFamily="34" charset="0"/>
            </a:endParaRPr>
          </a:p>
          <a:p>
            <a:pPr marL="0" marR="0" lvl="0" indent="0" algn="r" defTabSz="914400" rtl="0" eaLnBrk="0" fontAlgn="base" latinLnBrk="0" hangingPunct="0">
              <a:lnSpc>
                <a:spcPct val="100000"/>
              </a:lnSpc>
              <a:spcBef>
                <a:spcPct val="0"/>
              </a:spcBef>
              <a:spcAft>
                <a:spcPct val="0"/>
              </a:spcAft>
              <a:buClrTx/>
              <a:buSzTx/>
              <a:buFontTx/>
              <a:buNone/>
              <a:tabLst>
                <a:tab pos="1809750" algn="l"/>
              </a:tabLst>
            </a:pPr>
            <a:endParaRPr kumimoji="0" lang="en-US" sz="2800" b="0" i="0" u="none" strike="noStrike" cap="none" normalizeH="0" baseline="0" dirty="0">
              <a:ln>
                <a:noFill/>
              </a:ln>
              <a:solidFill>
                <a:srgbClr val="C00000"/>
              </a:solidFill>
              <a:effectLst/>
              <a:latin typeface="Arial" pitchFamily="34" charset="0"/>
              <a:cs typeface="Arial" pitchFamily="34" charset="0"/>
            </a:endParaRPr>
          </a:p>
        </p:txBody>
      </p:sp>
    </p:spTree>
  </p:cSld>
  <p:clrMapOvr>
    <a:masterClrMapping/>
  </p:clrMapOvr>
  <p:transition spd="slow">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228600" y="1442621"/>
            <a:ext cx="8686800" cy="48320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tab pos="1809750" algn="l"/>
              </a:tabLst>
            </a:pPr>
            <a:r>
              <a:rPr kumimoji="0" lang="ar-SA" sz="2800" b="1" i="0" u="sng" strike="noStrike" cap="none" normalizeH="0" baseline="0" dirty="0">
                <a:ln>
                  <a:noFill/>
                </a:ln>
                <a:solidFill>
                  <a:srgbClr val="FFC000"/>
                </a:solidFill>
                <a:effectLst/>
                <a:latin typeface="Times New Roman" pitchFamily="18" charset="0"/>
                <a:ea typeface="Calibri" pitchFamily="34" charset="0"/>
                <a:cs typeface="Times New Roman" pitchFamily="18" charset="0"/>
              </a:rPr>
              <a:t>العوامل المؤثرة على سرعة التفاعلات الانزيمية </a:t>
            </a:r>
            <a:endParaRPr kumimoji="0" lang="ar-IQ" sz="2800" b="1" i="0" u="sng" strike="noStrike" cap="none" normalizeH="0" baseline="0" dirty="0">
              <a:ln>
                <a:noFill/>
              </a:ln>
              <a:solidFill>
                <a:srgbClr val="FFC00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tab pos="1809750" algn="l"/>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1</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درجة الحرارة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a:ln>
                <a:noFill/>
              </a:ln>
              <a:solidFill>
                <a:srgbClr val="FFC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عند درجة الصفر يقف عمل الانزيم تماما ويمكن أن يستعيد نشاطه مرة اخرى تدريجيا برفع درجة الحرارة.</a:t>
            </a:r>
            <a:endParaRPr kumimoji="0" lang="ar-IQ"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ar-IQ"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ويصل نشاط الانزيم إلى ذروته عند درجة الحرارة تتراوح بين 37-40 (درجة حرارة الجسم) وينخفض نشاط برفع درجة الحرارة. </a:t>
            </a:r>
            <a:endParaRPr kumimoji="0" lang="ar-IQ"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endParaRPr kumimoji="0" lang="ar-IQ"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tab pos="1809750" algn="l"/>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ينخفض نشاط الانزيم بالتسخين حيث يفقد فاعليته تماما عند درجة الغليان وذلك لتغير طبيعة الانزيم.</a:t>
            </a: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slow">
    <p:circl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838200"/>
            <a:ext cx="8915400" cy="3539430"/>
          </a:xfrm>
          <a:prstGeom prst="rect">
            <a:avLst/>
          </a:prstGeom>
        </p:spPr>
        <p:txBody>
          <a:bodyPr wrap="square">
            <a:spAutoFit/>
          </a:bodyPr>
          <a:lstStyle/>
          <a:p>
            <a:pPr lvl="0" algn="r" rtl="1" eaLnBrk="0" fontAlgn="base" hangingPunct="0">
              <a:spcBef>
                <a:spcPct val="0"/>
              </a:spcBef>
              <a:spcAft>
                <a:spcPct val="0"/>
              </a:spcAft>
              <a:tabLst>
                <a:tab pos="1809750" algn="l"/>
              </a:tabLst>
            </a:pPr>
            <a:r>
              <a:rPr kumimoji="0" lang="ar-IQ"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2</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تأثير مستوى حموضة الوسط </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PH</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endParaRPr kumimoji="0" lang="ar-IQ"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endParaRPr>
          </a:p>
          <a:p>
            <a:pPr lvl="0" algn="r" rtl="1" eaLnBrk="0" fontAlgn="base" hangingPunct="0">
              <a:spcBef>
                <a:spcPct val="0"/>
              </a:spcBef>
              <a:spcAft>
                <a:spcPct val="0"/>
              </a:spcAft>
              <a:tabLst>
                <a:tab pos="1809750" algn="l"/>
              </a:tabLst>
            </a:pPr>
            <a:endPar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lvl="0" algn="r" rtl="1" eaLnBrk="0" fontAlgn="base" hangingPunct="0">
              <a:spcBef>
                <a:spcPct val="0"/>
              </a:spcBef>
              <a:spcAft>
                <a:spcPct val="0"/>
              </a:spcAft>
              <a:tabLst>
                <a:tab pos="1809750" algn="l"/>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لكل انزيم درجة حموضة</a:t>
            </a: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PH</a:t>
            </a: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مناسبة يكون نشاطه عندها أكبر ما يمكن ويقل نشاطه إذا تغير درجة</a:t>
            </a:r>
            <a:r>
              <a:rPr kumimoji="0" lang="en-US"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PH</a:t>
            </a: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ارتفاعا أو انخفاضا </a:t>
            </a:r>
            <a:endParaRPr kumimoji="0" lang="ar-IQ"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lvl="0" algn="r" rtl="1" eaLnBrk="0" fontAlgn="base" hangingPunct="0">
              <a:spcBef>
                <a:spcPct val="0"/>
              </a:spcBef>
              <a:spcAft>
                <a:spcPct val="0"/>
              </a:spcAft>
              <a:tabLst>
                <a:tab pos="1809750" algn="l"/>
              </a:tabLst>
            </a:pPr>
            <a:endParaRPr lang="ar-IQ" sz="2800" b="1" dirty="0">
              <a:latin typeface="Times New Roman" pitchFamily="18" charset="0"/>
              <a:ea typeface="Calibri" pitchFamily="34" charset="0"/>
              <a:cs typeface="Times New Roman" pitchFamily="18" charset="0"/>
            </a:endParaRPr>
          </a:p>
          <a:p>
            <a:pPr lvl="0" algn="r" rtl="1" eaLnBrk="0" fontAlgn="base" hangingPunct="0">
              <a:spcBef>
                <a:spcPct val="0"/>
              </a:spcBef>
              <a:spcAft>
                <a:spcPct val="0"/>
              </a:spcAft>
              <a:tabLst>
                <a:tab pos="1809750" algn="l"/>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وذلك لما يطرأ على الانزيم من تغير وذلك لتغيير شحنة الأحماض الامينية المكونة لسلسلة البروتين والتي تشارك في ربط المواد المتفاعلة بمركز نشاط الانزيم</a:t>
            </a:r>
            <a:endParaRPr lang="en-US" sz="2800" dirty="0"/>
          </a:p>
        </p:txBody>
      </p:sp>
      <p:sp>
        <p:nvSpPr>
          <p:cNvPr id="19457" name="Rectangle 1"/>
          <p:cNvSpPr>
            <a:spLocks noChangeArrowheads="1"/>
          </p:cNvSpPr>
          <p:nvPr/>
        </p:nvSpPr>
        <p:spPr bwMode="auto">
          <a:xfrm>
            <a:off x="381000" y="4584918"/>
            <a:ext cx="8610600" cy="181588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tab pos="1809750" algn="l"/>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3</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تأثير تركيز مادة التفاعل على سرعة التفاعل:</a:t>
            </a:r>
            <a:endParaRPr kumimoji="0" lang="en-US" sz="2800" b="0" i="0" u="none" strike="noStrike" cap="none" normalizeH="0" baseline="0" dirty="0">
              <a:ln>
                <a:noFill/>
              </a:ln>
              <a:solidFill>
                <a:srgbClr val="FFC000"/>
              </a:solidFill>
              <a:effectLst/>
              <a:latin typeface="Arial" pitchFamily="34" charset="0"/>
              <a:cs typeface="Arial" pitchFamily="34" charset="0"/>
            </a:endParaRPr>
          </a:p>
          <a:p>
            <a:pPr marL="0" marR="0" lvl="0" indent="0" algn="justLow" defTabSz="914400" rtl="1" eaLnBrk="0" fontAlgn="base" latinLnBrk="0" hangingPunct="0">
              <a:lnSpc>
                <a:spcPct val="100000"/>
              </a:lnSpc>
              <a:spcBef>
                <a:spcPct val="0"/>
              </a:spcBef>
              <a:spcAft>
                <a:spcPct val="0"/>
              </a:spcAft>
              <a:buClrTx/>
              <a:buSzTx/>
              <a:buFontTx/>
              <a:buNone/>
              <a:tabLst>
                <a:tab pos="1809750" algn="l"/>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تزيد سرعة التفاعل طرديا بزيادة تركيز المواد المتفاعلة حتى تصل إلى سرعة معينة لا تزيد بعدها سرعة التفاعل مهما زاد تركيز المواد المتفاعلة وتسمى هذه السرعة بالسرعة القصوى .</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slow">
    <p:diamon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0" y="809446"/>
            <a:ext cx="89154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4- تأثير تركيز الانزيم على سرعة التفاعل:</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endParaRPr kumimoji="0" lang="en-US" sz="2800" b="0" i="0" u="none" strike="noStrike" cap="none" normalizeH="0" baseline="0" dirty="0">
              <a:ln>
                <a:noFill/>
              </a:ln>
              <a:solidFill>
                <a:srgbClr val="FFC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هناك علاقة طردية بين سرعة التفاعل وزيادة تركيز الانزيم بوجود زيادة من المادة المتفاعلة فإن زيادة نسبة الانزيم يزيد من سرعة التفاعل، وذلك بشكل مطلق طالما وجدت مادة التفاعل.</a:t>
            </a:r>
            <a:endParaRPr kumimoji="0" lang="ar-IQ"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5- تأثير وجود مثبطات: </a:t>
            </a:r>
            <a:endParaRPr kumimoji="0" lang="en-US" sz="2800" b="0" i="0" u="none" strike="noStrike" cap="none" normalizeH="0" baseline="0" dirty="0">
              <a:ln>
                <a:noFill/>
              </a:ln>
              <a:solidFill>
                <a:srgbClr val="FFC000"/>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يقصد بالمثبطات مركبات يترتب على وجودها انخفاض في نشاط الانزيم وفي بعض الاحيان توقف نشاط الانزيم كلية. وتنقسم لنوعين :</a:t>
            </a:r>
            <a:endParaRPr kumimoji="0" lang="ar-IQ"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أولا : </a:t>
            </a: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النوع الاول له تأثير مؤقت على النشاط الانزيمي حيث يستعيد الانزيم نشاطه بعد زوال المثبط</a:t>
            </a:r>
            <a:endParaRPr kumimoji="0" lang="ar-IQ"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28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ثانيا: </a:t>
            </a:r>
            <a:r>
              <a:rPr kumimoji="0" lang="ar-SA" sz="28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مثبطات لها تأثير دائم على الانزيم فلا يستعيد الانزيم نشاطه بزوال تأثير المثبط.   </a:t>
            </a:r>
            <a:endParaRPr kumimoji="0" lang="ar-SA" sz="2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transition spd="slow">
    <p:plu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1"/>
          <p:cNvSpPr>
            <a:spLocks noChangeArrowheads="1"/>
          </p:cNvSpPr>
          <p:nvPr/>
        </p:nvSpPr>
        <p:spPr bwMode="auto">
          <a:xfrm>
            <a:off x="76200" y="685800"/>
            <a:ext cx="8839200" cy="298543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800" b="1" i="0" u="sng" strike="noStrike" cap="none" normalizeH="0" baseline="0" dirty="0">
                <a:ln>
                  <a:noFill/>
                </a:ln>
                <a:solidFill>
                  <a:srgbClr val="00B0F0"/>
                </a:solidFill>
                <a:effectLst/>
                <a:latin typeface="Times New Roman" pitchFamily="18" charset="0"/>
                <a:ea typeface="Calibri" pitchFamily="34" charset="0"/>
                <a:cs typeface="Times New Roman" pitchFamily="18" charset="0"/>
              </a:rPr>
              <a:t>تصنيف الانزيمات وتسميتها </a:t>
            </a:r>
            <a:endParaRPr kumimoji="0" lang="ar-IQ" sz="2800" b="1" i="0" u="sng" strike="noStrike" cap="none" normalizeH="0" baseline="0" dirty="0">
              <a:ln>
                <a:noFill/>
              </a:ln>
              <a:solidFill>
                <a:srgbClr val="00B0F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4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عندما عرفت الإنزيمات أعطيت أسماء بسيطة مشتقة من طبيعة عملها أو مكان وجودها مثل إنزيم الببسين الهاضم للبروتين ثم اشتق اسم الإنزيم من مادة التفاعل(الهدف) مع إضافة آز</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en-US" sz="2800" b="1" i="0" u="none" strike="noStrike" cap="none" normalizeH="0" baseline="0" dirty="0" err="1">
                <a:ln>
                  <a:noFill/>
                </a:ln>
                <a:solidFill>
                  <a:srgbClr val="FFC000"/>
                </a:solidFill>
                <a:effectLst/>
                <a:latin typeface="Times New Roman" pitchFamily="18" charset="0"/>
                <a:ea typeface="Calibri" pitchFamily="34" charset="0"/>
                <a:cs typeface="Times New Roman" pitchFamily="18" charset="0"/>
              </a:rPr>
              <a:t>ase</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مثل انزيم الليبيز</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(lipase)</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الذي يعمل على الليبيدات</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(lipid)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إنزيم اليوريز الذي يفكك اليوريا إلى امونيا وثاني لأكسيد الكربون</a:t>
            </a:r>
            <a:endParaRPr kumimoji="0" lang="en-US" sz="2800" b="0" i="0" u="none" strike="noStrike" cap="none" normalizeH="0" baseline="0" dirty="0">
              <a:ln>
                <a:noFill/>
              </a:ln>
              <a:solidFill>
                <a:srgbClr val="FFC000"/>
              </a:solidFill>
              <a:effectLst/>
              <a:latin typeface="Arial" pitchFamily="34" charset="0"/>
              <a:cs typeface="Arial" pitchFamily="34" charset="0"/>
            </a:endParaRPr>
          </a:p>
        </p:txBody>
      </p:sp>
      <p:sp>
        <p:nvSpPr>
          <p:cNvPr id="17410" name="Rectangle 2"/>
          <p:cNvSpPr>
            <a:spLocks noChangeArrowheads="1"/>
          </p:cNvSpPr>
          <p:nvPr/>
        </p:nvSpPr>
        <p:spPr bwMode="auto">
          <a:xfrm>
            <a:off x="152400" y="3505200"/>
            <a:ext cx="8991600" cy="33316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اولا : </a:t>
            </a:r>
            <a:r>
              <a:rPr kumimoji="0" lang="ar-SA"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إنزيمات  الأكسدة والاختزال </a:t>
            </a:r>
            <a:r>
              <a:rPr kumimoji="0" lang="en-US" sz="28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Oxidoreductases</a:t>
            </a: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endParaRPr kumimoji="0" lang="ar-IQ"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en-US" sz="105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و هي تقوم بنقل الإلكترونات من مادة الهدف إلى أخر فتؤكسد الأولى و تختزل الثانية مثل</a:t>
            </a:r>
            <a:r>
              <a:rPr kumimoji="0" lang="en-US" sz="2800" b="1" i="0" u="none" strike="noStrike" cap="none" normalizeH="0" baseline="0" dirty="0" err="1">
                <a:ln>
                  <a:noFill/>
                </a:ln>
                <a:solidFill>
                  <a:srgbClr val="FFC000"/>
                </a:solidFill>
                <a:effectLst/>
                <a:latin typeface="Times New Roman" pitchFamily="18" charset="0"/>
                <a:ea typeface="Calibri" pitchFamily="34" charset="0"/>
                <a:cs typeface="Times New Roman" pitchFamily="18" charset="0"/>
              </a:rPr>
              <a:t>Oxidases</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و </a:t>
            </a:r>
            <a:r>
              <a:rPr kumimoji="0" lang="en-US" sz="2800" b="1" i="0" u="none" strike="noStrike" cap="none" normalizeH="0" baseline="0" dirty="0" err="1">
                <a:ln>
                  <a:noFill/>
                </a:ln>
                <a:solidFill>
                  <a:srgbClr val="FFC000"/>
                </a:solidFill>
                <a:effectLst/>
                <a:latin typeface="Times New Roman" pitchFamily="18" charset="0"/>
                <a:ea typeface="Calibri" pitchFamily="34" charset="0"/>
                <a:cs typeface="Times New Roman" pitchFamily="18" charset="0"/>
              </a:rPr>
              <a:t>Dehydrogenases</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a:t>
            </a:r>
            <a:endParaRPr kumimoji="0" lang="ar-IQ"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ثانيا: إنزيمات النقل </a:t>
            </a:r>
            <a:r>
              <a:rPr kumimoji="0" lang="en-US" sz="2800" b="1" i="0" u="none" strike="noStrike" cap="none" normalizeH="0" baseline="0" dirty="0" err="1">
                <a:ln>
                  <a:noFill/>
                </a:ln>
                <a:solidFill>
                  <a:srgbClr val="00B0F0"/>
                </a:solidFill>
                <a:effectLst/>
                <a:latin typeface="Times New Roman" pitchFamily="18" charset="0"/>
                <a:ea typeface="Calibri" pitchFamily="34" charset="0"/>
                <a:cs typeface="Times New Roman" pitchFamily="18" charset="0"/>
              </a:rPr>
              <a:t>Transferases</a:t>
            </a:r>
            <a:r>
              <a:rPr kumimoji="0" lang="en-US"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rPr>
              <a:t> </a:t>
            </a:r>
            <a:endParaRPr kumimoji="0" lang="ar-IQ" sz="2800" b="1" i="0" u="none" strike="noStrike" cap="none" normalizeH="0" baseline="0" dirty="0">
              <a:ln>
                <a:noFill/>
              </a:ln>
              <a:solidFill>
                <a:srgbClr val="00B0F0"/>
              </a:solidFill>
              <a:effectLst/>
              <a:latin typeface="Times New Roman" pitchFamily="18" charset="0"/>
              <a:ea typeface="Calibri" pitchFamily="34" charset="0"/>
              <a:cs typeface="Times New Roman" pitchFamily="18" charset="0"/>
            </a:endParaRPr>
          </a:p>
          <a:p>
            <a:pPr marL="0" marR="0" lvl="0" indent="0" algn="r" defTabSz="914400" rtl="1" eaLnBrk="0" fontAlgn="base" latinLnBrk="0" hangingPunct="0">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و تشمل جميع الإنزيمات التي تعمل على نقل مجموعة كيميائية من هدف إلى اخر مثل الإنزيمات التي تنقل مجموعة الفوسفات من</a:t>
            </a:r>
            <a:r>
              <a:rPr kumimoji="0" lang="en-US"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ATP </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 إلى ال</a:t>
            </a:r>
            <a:r>
              <a:rPr kumimoji="0" lang="ar-IQ"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ك</a:t>
            </a:r>
            <a:r>
              <a:rPr kumimoji="0" lang="ar-SA" sz="2800" b="1" i="0" u="none" strike="noStrike" cap="none" normalizeH="0" baseline="0" dirty="0">
                <a:ln>
                  <a:noFill/>
                </a:ln>
                <a:solidFill>
                  <a:srgbClr val="FFC000"/>
                </a:solidFill>
                <a:effectLst/>
                <a:latin typeface="Times New Roman" pitchFamily="18" charset="0"/>
                <a:ea typeface="Calibri" pitchFamily="34" charset="0"/>
                <a:cs typeface="Times New Roman" pitchFamily="18" charset="0"/>
              </a:rPr>
              <a:t>لوكوز </a:t>
            </a:r>
            <a:endParaRPr kumimoji="0" lang="ar-SA" sz="2800" b="0" i="0" u="none" strike="noStrike" cap="none" normalizeH="0" baseline="0" dirty="0">
              <a:ln>
                <a:noFill/>
              </a:ln>
              <a:solidFill>
                <a:srgbClr val="FFC000"/>
              </a:solidFill>
              <a:effectLst/>
              <a:latin typeface="Arial" pitchFamily="34" charset="0"/>
              <a:cs typeface="Arial" pitchFamily="34" charset="0"/>
            </a:endParaRPr>
          </a:p>
        </p:txBody>
      </p:sp>
    </p:spTree>
  </p:cSld>
  <p:clrMapOvr>
    <a:masterClrMapping/>
  </p:clrMapOvr>
  <p:transition spd="slow">
    <p:check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518</TotalTime>
  <Words>1038</Words>
  <Application>Microsoft Office PowerPoint</Application>
  <PresentationFormat>On-screen Show (4:3)</PresentationFormat>
  <Paragraphs>107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Flow</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Sn</dc:creator>
  <cp:lastModifiedBy>Reviwer</cp:lastModifiedBy>
  <cp:revision>21</cp:revision>
  <dcterms:created xsi:type="dcterms:W3CDTF">2016-12-07T18:28:58Z</dcterms:created>
  <dcterms:modified xsi:type="dcterms:W3CDTF">2021-02-23T14:18:42Z</dcterms:modified>
</cp:coreProperties>
</file>